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0" r:id="rId3"/>
    <p:sldId id="271" r:id="rId4"/>
    <p:sldId id="272" r:id="rId5"/>
    <p:sldId id="273" r:id="rId6"/>
    <p:sldId id="284" r:id="rId7"/>
    <p:sldId id="283" r:id="rId8"/>
    <p:sldId id="290" r:id="rId9"/>
    <p:sldId id="293" r:id="rId10"/>
    <p:sldId id="291" r:id="rId11"/>
    <p:sldId id="274" r:id="rId12"/>
    <p:sldId id="276" r:id="rId13"/>
    <p:sldId id="280" r:id="rId14"/>
    <p:sldId id="275" r:id="rId15"/>
    <p:sldId id="289" r:id="rId16"/>
    <p:sldId id="277" r:id="rId17"/>
    <p:sldId id="292" r:id="rId18"/>
    <p:sldId id="278" r:id="rId19"/>
    <p:sldId id="279" r:id="rId20"/>
    <p:sldId id="286" r:id="rId21"/>
    <p:sldId id="295" r:id="rId22"/>
    <p:sldId id="296" r:id="rId23"/>
    <p:sldId id="281" r:id="rId24"/>
    <p:sldId id="294" r:id="rId25"/>
    <p:sldId id="288" r:id="rId2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FF5050"/>
    <a:srgbClr val="422C16"/>
    <a:srgbClr val="0C788E"/>
    <a:srgbClr val="006666"/>
    <a:srgbClr val="54381C"/>
    <a:srgbClr val="FFFFA3"/>
    <a:srgbClr val="E6E6C4"/>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04" autoAdjust="0"/>
  </p:normalViewPr>
  <p:slideViewPr>
    <p:cSldViewPr>
      <p:cViewPr varScale="1">
        <p:scale>
          <a:sx n="115" d="100"/>
          <a:sy n="115" d="100"/>
        </p:scale>
        <p:origin x="-15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6841B9-5DC4-4BF9-ACD0-1FC0B8CEB742}"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it-IT"/>
        </a:p>
      </dgm:t>
    </dgm:pt>
    <dgm:pt modelId="{30AFB335-605E-4017-89FE-1077F900FCB7}">
      <dgm:prSet phldrT="[Testo]"/>
      <dgm:spPr/>
      <dgm:t>
        <a:bodyPr/>
        <a:lstStyle/>
        <a:p>
          <a:r>
            <a:rPr lang="it-IT" baseline="0" dirty="0" smtClean="0">
              <a:solidFill>
                <a:srgbClr val="C00000"/>
              </a:solidFill>
            </a:rPr>
            <a:t>Campi di esperienza</a:t>
          </a:r>
          <a:endParaRPr lang="it-IT" baseline="0" dirty="0">
            <a:solidFill>
              <a:srgbClr val="C00000"/>
            </a:solidFill>
          </a:endParaRPr>
        </a:p>
      </dgm:t>
    </dgm:pt>
    <dgm:pt modelId="{E5571667-18E8-4500-BDE2-B9AA84CAB55E}" type="parTrans" cxnId="{5230C341-B031-44D2-AC1F-7B9D83717FEE}">
      <dgm:prSet/>
      <dgm:spPr/>
      <dgm:t>
        <a:bodyPr/>
        <a:lstStyle/>
        <a:p>
          <a:endParaRPr lang="it-IT"/>
        </a:p>
      </dgm:t>
    </dgm:pt>
    <dgm:pt modelId="{ABDA2290-2FAE-4D6F-8819-63F3079E2824}" type="sibTrans" cxnId="{5230C341-B031-44D2-AC1F-7B9D83717FEE}">
      <dgm:prSet/>
      <dgm:spPr/>
      <dgm:t>
        <a:bodyPr/>
        <a:lstStyle/>
        <a:p>
          <a:endParaRPr lang="it-IT"/>
        </a:p>
      </dgm:t>
    </dgm:pt>
    <dgm:pt modelId="{730A2A70-7776-4F52-A4B7-ECEB00F5EB71}">
      <dgm:prSet phldrT="[Testo]"/>
      <dgm:spPr/>
      <dgm:t>
        <a:bodyPr/>
        <a:lstStyle/>
        <a:p>
          <a:r>
            <a:rPr lang="it-IT" baseline="0" dirty="0" smtClean="0">
              <a:solidFill>
                <a:srgbClr val="C00000"/>
              </a:solidFill>
            </a:rPr>
            <a:t>Bambino, docente, famiglia, ambiente</a:t>
          </a:r>
          <a:endParaRPr lang="it-IT" baseline="0" dirty="0">
            <a:solidFill>
              <a:srgbClr val="C00000"/>
            </a:solidFill>
          </a:endParaRPr>
        </a:p>
      </dgm:t>
    </dgm:pt>
    <dgm:pt modelId="{D6D1FB48-E2A3-4F7C-8F3B-23A4286A6F9D}" type="parTrans" cxnId="{7D2FBF94-D7C3-4595-BFCD-B7466BE2D1AA}">
      <dgm:prSet/>
      <dgm:spPr/>
      <dgm:t>
        <a:bodyPr/>
        <a:lstStyle/>
        <a:p>
          <a:endParaRPr lang="it-IT"/>
        </a:p>
      </dgm:t>
    </dgm:pt>
    <dgm:pt modelId="{EB559DBC-7FD6-4A4B-B760-970BC05E954F}" type="sibTrans" cxnId="{7D2FBF94-D7C3-4595-BFCD-B7466BE2D1AA}">
      <dgm:prSet/>
      <dgm:spPr/>
      <dgm:t>
        <a:bodyPr/>
        <a:lstStyle/>
        <a:p>
          <a:endParaRPr lang="it-IT"/>
        </a:p>
      </dgm:t>
    </dgm:pt>
    <dgm:pt modelId="{1A68315F-EB2D-4200-9A50-EE50C7439FB6}">
      <dgm:prSet phldrT="[Testo]"/>
      <dgm:spPr/>
      <dgm:t>
        <a:bodyPr/>
        <a:lstStyle/>
        <a:p>
          <a:r>
            <a:rPr lang="it-IT" baseline="0" dirty="0" smtClean="0">
              <a:solidFill>
                <a:srgbClr val="C00000"/>
              </a:solidFill>
            </a:rPr>
            <a:t>Finalità</a:t>
          </a:r>
          <a:endParaRPr lang="it-IT" baseline="0" dirty="0">
            <a:solidFill>
              <a:srgbClr val="C00000"/>
            </a:solidFill>
          </a:endParaRPr>
        </a:p>
      </dgm:t>
    </dgm:pt>
    <dgm:pt modelId="{1F72A449-85F3-452E-BF5B-72331E3EF507}" type="parTrans" cxnId="{ADBD1E09-EE57-4AD2-9DF9-A0E1BC232A17}">
      <dgm:prSet/>
      <dgm:spPr/>
      <dgm:t>
        <a:bodyPr/>
        <a:lstStyle/>
        <a:p>
          <a:endParaRPr lang="it-IT"/>
        </a:p>
      </dgm:t>
    </dgm:pt>
    <dgm:pt modelId="{A5C9955E-4B60-44F2-8BE1-9C70B01531F6}" type="sibTrans" cxnId="{ADBD1E09-EE57-4AD2-9DF9-A0E1BC232A17}">
      <dgm:prSet/>
      <dgm:spPr/>
      <dgm:t>
        <a:bodyPr/>
        <a:lstStyle/>
        <a:p>
          <a:endParaRPr lang="it-IT"/>
        </a:p>
      </dgm:t>
    </dgm:pt>
    <dgm:pt modelId="{ED103555-079D-48FA-AED9-8AD482E930E4}">
      <dgm:prSet phldrT="[Testo]"/>
      <dgm:spPr/>
      <dgm:t>
        <a:bodyPr/>
        <a:lstStyle/>
        <a:p>
          <a:r>
            <a:rPr lang="it-IT" baseline="0" dirty="0" smtClean="0">
              <a:solidFill>
                <a:srgbClr val="C00000"/>
              </a:solidFill>
            </a:rPr>
            <a:t>Scuola dell’infanzia</a:t>
          </a:r>
          <a:endParaRPr lang="it-IT" baseline="0" dirty="0">
            <a:solidFill>
              <a:srgbClr val="C00000"/>
            </a:solidFill>
          </a:endParaRPr>
        </a:p>
      </dgm:t>
    </dgm:pt>
    <dgm:pt modelId="{3205CEDD-18E2-4980-A052-849477515B76}" type="parTrans" cxnId="{4FBBDB9B-174B-452C-93BE-CC8E6022901F}">
      <dgm:prSet/>
      <dgm:spPr/>
      <dgm:t>
        <a:bodyPr/>
        <a:lstStyle/>
        <a:p>
          <a:endParaRPr lang="it-IT"/>
        </a:p>
      </dgm:t>
    </dgm:pt>
    <dgm:pt modelId="{7B82AAA4-16DB-45DA-95EF-BD8A4BA6518B}" type="sibTrans" cxnId="{4FBBDB9B-174B-452C-93BE-CC8E6022901F}">
      <dgm:prSet/>
      <dgm:spPr/>
      <dgm:t>
        <a:bodyPr/>
        <a:lstStyle/>
        <a:p>
          <a:endParaRPr lang="it-IT"/>
        </a:p>
      </dgm:t>
    </dgm:pt>
    <dgm:pt modelId="{0C117869-C28E-4F20-9AA4-58B851234F8E}">
      <dgm:prSet phldrT="[Testo]"/>
      <dgm:spPr/>
      <dgm:t>
        <a:bodyPr/>
        <a:lstStyle/>
        <a:p>
          <a:endParaRPr lang="it-IT" dirty="0"/>
        </a:p>
      </dgm:t>
    </dgm:pt>
    <dgm:pt modelId="{18DE203D-EA1F-4B36-82EF-EFFF75EC393B}" type="parTrans" cxnId="{1430A73E-9432-4FDF-A401-A195E85653A2}">
      <dgm:prSet/>
      <dgm:spPr/>
      <dgm:t>
        <a:bodyPr/>
        <a:lstStyle/>
        <a:p>
          <a:endParaRPr lang="it-IT"/>
        </a:p>
      </dgm:t>
    </dgm:pt>
    <dgm:pt modelId="{F5D9C19C-EEAE-4E5B-9499-FFFE85F6F8A4}" type="sibTrans" cxnId="{1430A73E-9432-4FDF-A401-A195E85653A2}">
      <dgm:prSet/>
      <dgm:spPr/>
      <dgm:t>
        <a:bodyPr/>
        <a:lstStyle/>
        <a:p>
          <a:endParaRPr lang="it-IT"/>
        </a:p>
      </dgm:t>
    </dgm:pt>
    <dgm:pt modelId="{74FBB735-011C-4DFB-9FF0-CC180752A1D1}">
      <dgm:prSet phldrT="[Testo]"/>
      <dgm:spPr/>
      <dgm:t>
        <a:bodyPr/>
        <a:lstStyle/>
        <a:p>
          <a:endParaRPr lang="it-IT" dirty="0"/>
        </a:p>
      </dgm:t>
    </dgm:pt>
    <dgm:pt modelId="{46280D48-6DD3-4B15-B7D3-33E322B3B570}" type="parTrans" cxnId="{72A78BCC-A606-4417-BD50-0932C188559B}">
      <dgm:prSet/>
      <dgm:spPr/>
      <dgm:t>
        <a:bodyPr/>
        <a:lstStyle/>
        <a:p>
          <a:endParaRPr lang="it-IT"/>
        </a:p>
      </dgm:t>
    </dgm:pt>
    <dgm:pt modelId="{0D76039F-AE6B-4565-9D14-C395F41E8ACC}" type="sibTrans" cxnId="{72A78BCC-A606-4417-BD50-0932C188559B}">
      <dgm:prSet/>
      <dgm:spPr/>
      <dgm:t>
        <a:bodyPr/>
        <a:lstStyle/>
        <a:p>
          <a:endParaRPr lang="it-IT"/>
        </a:p>
      </dgm:t>
    </dgm:pt>
    <dgm:pt modelId="{E9114D7A-85B9-42BD-8C92-00D4CDA96DE4}">
      <dgm:prSet phldrT="[Testo]"/>
      <dgm:spPr/>
      <dgm:t>
        <a:bodyPr/>
        <a:lstStyle/>
        <a:p>
          <a:endParaRPr lang="it-IT" dirty="0"/>
        </a:p>
      </dgm:t>
    </dgm:pt>
    <dgm:pt modelId="{2D40D3FD-3AE1-4C95-9537-D917F27E8D14}" type="parTrans" cxnId="{41E84CD0-B506-4E97-840E-4F45D63BA6EE}">
      <dgm:prSet/>
      <dgm:spPr/>
      <dgm:t>
        <a:bodyPr/>
        <a:lstStyle/>
        <a:p>
          <a:endParaRPr lang="it-IT"/>
        </a:p>
      </dgm:t>
    </dgm:pt>
    <dgm:pt modelId="{8FAB5BB1-CA06-4BAB-B389-0C031062B099}" type="sibTrans" cxnId="{41E84CD0-B506-4E97-840E-4F45D63BA6EE}">
      <dgm:prSet/>
      <dgm:spPr/>
      <dgm:t>
        <a:bodyPr/>
        <a:lstStyle/>
        <a:p>
          <a:endParaRPr lang="it-IT"/>
        </a:p>
      </dgm:t>
    </dgm:pt>
    <dgm:pt modelId="{09F00119-BE41-44A5-8299-7482EE932BE5}">
      <dgm:prSet phldrT="[Testo]"/>
      <dgm:spPr/>
      <dgm:t>
        <a:bodyPr/>
        <a:lstStyle/>
        <a:p>
          <a:endParaRPr lang="it-IT"/>
        </a:p>
      </dgm:t>
    </dgm:pt>
    <dgm:pt modelId="{748BFF23-275A-47C5-9D35-8F65A842BB65}" type="parTrans" cxnId="{39E6B346-DC6E-4EF9-9729-AD19B445157F}">
      <dgm:prSet/>
      <dgm:spPr/>
      <dgm:t>
        <a:bodyPr/>
        <a:lstStyle/>
        <a:p>
          <a:endParaRPr lang="it-IT"/>
        </a:p>
      </dgm:t>
    </dgm:pt>
    <dgm:pt modelId="{D9DDEC69-C6BA-4D19-BC3D-719797384571}" type="sibTrans" cxnId="{39E6B346-DC6E-4EF9-9729-AD19B445157F}">
      <dgm:prSet/>
      <dgm:spPr/>
      <dgm:t>
        <a:bodyPr/>
        <a:lstStyle/>
        <a:p>
          <a:endParaRPr lang="it-IT"/>
        </a:p>
      </dgm:t>
    </dgm:pt>
    <dgm:pt modelId="{D43C7A0A-C10D-4B7C-8D00-32319109C336}">
      <dgm:prSet phldrT="[Testo]"/>
      <dgm:spPr/>
      <dgm:t>
        <a:bodyPr/>
        <a:lstStyle/>
        <a:p>
          <a:endParaRPr lang="it-IT"/>
        </a:p>
      </dgm:t>
    </dgm:pt>
    <dgm:pt modelId="{CC2ECDFE-66E7-42A7-BBA5-ACC08C656D29}" type="parTrans" cxnId="{294239F4-C646-4B0F-96F1-BAB4C6D10426}">
      <dgm:prSet/>
      <dgm:spPr/>
      <dgm:t>
        <a:bodyPr/>
        <a:lstStyle/>
        <a:p>
          <a:endParaRPr lang="it-IT"/>
        </a:p>
      </dgm:t>
    </dgm:pt>
    <dgm:pt modelId="{1B390274-0E0C-4371-A8A7-187AA127EE5C}" type="sibTrans" cxnId="{294239F4-C646-4B0F-96F1-BAB4C6D10426}">
      <dgm:prSet/>
      <dgm:spPr/>
      <dgm:t>
        <a:bodyPr/>
        <a:lstStyle/>
        <a:p>
          <a:endParaRPr lang="it-IT"/>
        </a:p>
      </dgm:t>
    </dgm:pt>
    <dgm:pt modelId="{D011D622-D44D-445E-92EA-26F7FE2E458C}" type="pres">
      <dgm:prSet presAssocID="{186841B9-5DC4-4BF9-ACD0-1FC0B8CEB742}" presName="Name0" presStyleCnt="0">
        <dgm:presLayoutVars>
          <dgm:chMax val="4"/>
          <dgm:resizeHandles val="exact"/>
        </dgm:presLayoutVars>
      </dgm:prSet>
      <dgm:spPr/>
      <dgm:t>
        <a:bodyPr/>
        <a:lstStyle/>
        <a:p>
          <a:endParaRPr lang="it-IT"/>
        </a:p>
      </dgm:t>
    </dgm:pt>
    <dgm:pt modelId="{251ECCF7-9A70-4706-8573-5DFDABE43A18}" type="pres">
      <dgm:prSet presAssocID="{186841B9-5DC4-4BF9-ACD0-1FC0B8CEB742}" presName="ellipse" presStyleLbl="trBgShp" presStyleIdx="0" presStyleCnt="1"/>
      <dgm:spPr/>
    </dgm:pt>
    <dgm:pt modelId="{E6E122A5-D428-4878-8236-8783BAEBB85E}" type="pres">
      <dgm:prSet presAssocID="{186841B9-5DC4-4BF9-ACD0-1FC0B8CEB742}" presName="arrow1" presStyleLbl="fgShp" presStyleIdx="0" presStyleCnt="1"/>
      <dgm:spPr/>
    </dgm:pt>
    <dgm:pt modelId="{A1759F3C-480E-488B-BAC5-1218D232A291}" type="pres">
      <dgm:prSet presAssocID="{186841B9-5DC4-4BF9-ACD0-1FC0B8CEB742}" presName="rectangle" presStyleLbl="revTx" presStyleIdx="0" presStyleCnt="1">
        <dgm:presLayoutVars>
          <dgm:bulletEnabled val="1"/>
        </dgm:presLayoutVars>
      </dgm:prSet>
      <dgm:spPr/>
      <dgm:t>
        <a:bodyPr/>
        <a:lstStyle/>
        <a:p>
          <a:endParaRPr lang="it-IT"/>
        </a:p>
      </dgm:t>
    </dgm:pt>
    <dgm:pt modelId="{F89C5848-5DA2-46F8-8798-26C73EC3BC41}" type="pres">
      <dgm:prSet presAssocID="{730A2A70-7776-4F52-A4B7-ECEB00F5EB71}" presName="item1" presStyleLbl="node1" presStyleIdx="0" presStyleCnt="3" custLinFactNeighborX="-43" custLinFactNeighborY="-647">
        <dgm:presLayoutVars>
          <dgm:bulletEnabled val="1"/>
        </dgm:presLayoutVars>
      </dgm:prSet>
      <dgm:spPr/>
      <dgm:t>
        <a:bodyPr/>
        <a:lstStyle/>
        <a:p>
          <a:endParaRPr lang="it-IT"/>
        </a:p>
      </dgm:t>
    </dgm:pt>
    <dgm:pt modelId="{CA472501-2B37-4B5E-81CF-22B1E98BFDD9}" type="pres">
      <dgm:prSet presAssocID="{1A68315F-EB2D-4200-9A50-EE50C7439FB6}" presName="item2" presStyleLbl="node1" presStyleIdx="1" presStyleCnt="3">
        <dgm:presLayoutVars>
          <dgm:bulletEnabled val="1"/>
        </dgm:presLayoutVars>
      </dgm:prSet>
      <dgm:spPr/>
      <dgm:t>
        <a:bodyPr/>
        <a:lstStyle/>
        <a:p>
          <a:endParaRPr lang="it-IT"/>
        </a:p>
      </dgm:t>
    </dgm:pt>
    <dgm:pt modelId="{2046557F-777F-4275-9274-3691C6A77E6E}" type="pres">
      <dgm:prSet presAssocID="{ED103555-079D-48FA-AED9-8AD482E930E4}" presName="item3" presStyleLbl="node1" presStyleIdx="2" presStyleCnt="3">
        <dgm:presLayoutVars>
          <dgm:bulletEnabled val="1"/>
        </dgm:presLayoutVars>
      </dgm:prSet>
      <dgm:spPr/>
      <dgm:t>
        <a:bodyPr/>
        <a:lstStyle/>
        <a:p>
          <a:endParaRPr lang="it-IT"/>
        </a:p>
      </dgm:t>
    </dgm:pt>
    <dgm:pt modelId="{31A2D7BF-C056-4388-A75B-C1FA681B312C}" type="pres">
      <dgm:prSet presAssocID="{186841B9-5DC4-4BF9-ACD0-1FC0B8CEB742}" presName="funnel" presStyleLbl="trAlignAcc1" presStyleIdx="0" presStyleCnt="1" custLinFactNeighborX="-912" custLinFactNeighborY="4556"/>
      <dgm:spPr/>
    </dgm:pt>
  </dgm:ptLst>
  <dgm:cxnLst>
    <dgm:cxn modelId="{294239F4-C646-4B0F-96F1-BAB4C6D10426}" srcId="{186841B9-5DC4-4BF9-ACD0-1FC0B8CEB742}" destId="{D43C7A0A-C10D-4B7C-8D00-32319109C336}" srcOrd="8" destOrd="0" parTransId="{CC2ECDFE-66E7-42A7-BBA5-ACC08C656D29}" sibTransId="{1B390274-0E0C-4371-A8A7-187AA127EE5C}"/>
    <dgm:cxn modelId="{41E84CD0-B506-4E97-840E-4F45D63BA6EE}" srcId="{186841B9-5DC4-4BF9-ACD0-1FC0B8CEB742}" destId="{E9114D7A-85B9-42BD-8C92-00D4CDA96DE4}" srcOrd="6" destOrd="0" parTransId="{2D40D3FD-3AE1-4C95-9537-D917F27E8D14}" sibTransId="{8FAB5BB1-CA06-4BAB-B389-0C031062B099}"/>
    <dgm:cxn modelId="{D7CA96FF-4D71-4739-96EB-381653D87D61}" type="presOf" srcId="{1A68315F-EB2D-4200-9A50-EE50C7439FB6}" destId="{F89C5848-5DA2-46F8-8798-26C73EC3BC41}" srcOrd="0" destOrd="0" presId="urn:microsoft.com/office/officeart/2005/8/layout/funnel1"/>
    <dgm:cxn modelId="{72A78BCC-A606-4417-BD50-0932C188559B}" srcId="{186841B9-5DC4-4BF9-ACD0-1FC0B8CEB742}" destId="{74FBB735-011C-4DFB-9FF0-CC180752A1D1}" srcOrd="5" destOrd="0" parTransId="{46280D48-6DD3-4B15-B7D3-33E322B3B570}" sibTransId="{0D76039F-AE6B-4565-9D14-C395F41E8ACC}"/>
    <dgm:cxn modelId="{38455159-C7E7-4BA7-BFB9-574E1E6918D6}" type="presOf" srcId="{186841B9-5DC4-4BF9-ACD0-1FC0B8CEB742}" destId="{D011D622-D44D-445E-92EA-26F7FE2E458C}" srcOrd="0" destOrd="0" presId="urn:microsoft.com/office/officeart/2005/8/layout/funnel1"/>
    <dgm:cxn modelId="{4FBBDB9B-174B-452C-93BE-CC8E6022901F}" srcId="{186841B9-5DC4-4BF9-ACD0-1FC0B8CEB742}" destId="{ED103555-079D-48FA-AED9-8AD482E930E4}" srcOrd="3" destOrd="0" parTransId="{3205CEDD-18E2-4980-A052-849477515B76}" sibTransId="{7B82AAA4-16DB-45DA-95EF-BD8A4BA6518B}"/>
    <dgm:cxn modelId="{5230C341-B031-44D2-AC1F-7B9D83717FEE}" srcId="{186841B9-5DC4-4BF9-ACD0-1FC0B8CEB742}" destId="{30AFB335-605E-4017-89FE-1077F900FCB7}" srcOrd="0" destOrd="0" parTransId="{E5571667-18E8-4500-BDE2-B9AA84CAB55E}" sibTransId="{ABDA2290-2FAE-4D6F-8819-63F3079E2824}"/>
    <dgm:cxn modelId="{39E6B346-DC6E-4EF9-9729-AD19B445157F}" srcId="{186841B9-5DC4-4BF9-ACD0-1FC0B8CEB742}" destId="{09F00119-BE41-44A5-8299-7482EE932BE5}" srcOrd="7" destOrd="0" parTransId="{748BFF23-275A-47C5-9D35-8F65A842BB65}" sibTransId="{D9DDEC69-C6BA-4D19-BC3D-719797384571}"/>
    <dgm:cxn modelId="{ADBD1E09-EE57-4AD2-9DF9-A0E1BC232A17}" srcId="{186841B9-5DC4-4BF9-ACD0-1FC0B8CEB742}" destId="{1A68315F-EB2D-4200-9A50-EE50C7439FB6}" srcOrd="2" destOrd="0" parTransId="{1F72A449-85F3-452E-BF5B-72331E3EF507}" sibTransId="{A5C9955E-4B60-44F2-8BE1-9C70B01531F6}"/>
    <dgm:cxn modelId="{7D2FBF94-D7C3-4595-BFCD-B7466BE2D1AA}" srcId="{186841B9-5DC4-4BF9-ACD0-1FC0B8CEB742}" destId="{730A2A70-7776-4F52-A4B7-ECEB00F5EB71}" srcOrd="1" destOrd="0" parTransId="{D6D1FB48-E2A3-4F7C-8F3B-23A4286A6F9D}" sibTransId="{EB559DBC-7FD6-4A4B-B760-970BC05E954F}"/>
    <dgm:cxn modelId="{24AA3E29-3EA7-4284-821F-3E6179320C45}" type="presOf" srcId="{730A2A70-7776-4F52-A4B7-ECEB00F5EB71}" destId="{CA472501-2B37-4B5E-81CF-22B1E98BFDD9}" srcOrd="0" destOrd="0" presId="urn:microsoft.com/office/officeart/2005/8/layout/funnel1"/>
    <dgm:cxn modelId="{BCB31ED1-2B6E-497C-842F-7A92AB4493C7}" type="presOf" srcId="{30AFB335-605E-4017-89FE-1077F900FCB7}" destId="{2046557F-777F-4275-9274-3691C6A77E6E}" srcOrd="0" destOrd="0" presId="urn:microsoft.com/office/officeart/2005/8/layout/funnel1"/>
    <dgm:cxn modelId="{1430A73E-9432-4FDF-A401-A195E85653A2}" srcId="{186841B9-5DC4-4BF9-ACD0-1FC0B8CEB742}" destId="{0C117869-C28E-4F20-9AA4-58B851234F8E}" srcOrd="4" destOrd="0" parTransId="{18DE203D-EA1F-4B36-82EF-EFFF75EC393B}" sibTransId="{F5D9C19C-EEAE-4E5B-9499-FFFE85F6F8A4}"/>
    <dgm:cxn modelId="{935AB2E4-2D77-4BE5-9904-8665D405C184}" type="presOf" srcId="{ED103555-079D-48FA-AED9-8AD482E930E4}" destId="{A1759F3C-480E-488B-BAC5-1218D232A291}" srcOrd="0" destOrd="0" presId="urn:microsoft.com/office/officeart/2005/8/layout/funnel1"/>
    <dgm:cxn modelId="{16A8A2F4-8D30-47CD-AE11-1587C50ECFDD}" type="presParOf" srcId="{D011D622-D44D-445E-92EA-26F7FE2E458C}" destId="{251ECCF7-9A70-4706-8573-5DFDABE43A18}" srcOrd="0" destOrd="0" presId="urn:microsoft.com/office/officeart/2005/8/layout/funnel1"/>
    <dgm:cxn modelId="{706F5546-0C34-418B-98E7-6B346258FF34}" type="presParOf" srcId="{D011D622-D44D-445E-92EA-26F7FE2E458C}" destId="{E6E122A5-D428-4878-8236-8783BAEBB85E}" srcOrd="1" destOrd="0" presId="urn:microsoft.com/office/officeart/2005/8/layout/funnel1"/>
    <dgm:cxn modelId="{3BC54DA1-E3E6-4131-A9CC-95BF0727EC86}" type="presParOf" srcId="{D011D622-D44D-445E-92EA-26F7FE2E458C}" destId="{A1759F3C-480E-488B-BAC5-1218D232A291}" srcOrd="2" destOrd="0" presId="urn:microsoft.com/office/officeart/2005/8/layout/funnel1"/>
    <dgm:cxn modelId="{B0F976DA-0EDB-4226-9429-2EC5B8B49A53}" type="presParOf" srcId="{D011D622-D44D-445E-92EA-26F7FE2E458C}" destId="{F89C5848-5DA2-46F8-8798-26C73EC3BC41}" srcOrd="3" destOrd="0" presId="urn:microsoft.com/office/officeart/2005/8/layout/funnel1"/>
    <dgm:cxn modelId="{11F979AC-AF6F-4C3E-A1B1-B34C6FA0E7A5}" type="presParOf" srcId="{D011D622-D44D-445E-92EA-26F7FE2E458C}" destId="{CA472501-2B37-4B5E-81CF-22B1E98BFDD9}" srcOrd="4" destOrd="0" presId="urn:microsoft.com/office/officeart/2005/8/layout/funnel1"/>
    <dgm:cxn modelId="{7E4965B1-8883-4494-A9BC-0A5CE6A77F55}" type="presParOf" srcId="{D011D622-D44D-445E-92EA-26F7FE2E458C}" destId="{2046557F-777F-4275-9274-3691C6A77E6E}" srcOrd="5" destOrd="0" presId="urn:microsoft.com/office/officeart/2005/8/layout/funnel1"/>
    <dgm:cxn modelId="{FDD5FF4A-EDA5-4772-B8C8-5BF68AB8FB63}" type="presParOf" srcId="{D011D622-D44D-445E-92EA-26F7FE2E458C}" destId="{31A2D7BF-C056-4388-A75B-C1FA681B312C}"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D633E9-8D5D-4DD5-8101-2BA7A1A02CB0}"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it-IT"/>
        </a:p>
      </dgm:t>
    </dgm:pt>
    <dgm:pt modelId="{59B0AB02-72D3-45E0-99ED-2353C1285763}">
      <dgm:prSet phldrT="[Testo]"/>
      <dgm:spPr>
        <a:solidFill>
          <a:srgbClr val="0070C0">
            <a:alpha val="50000"/>
          </a:srgbClr>
        </a:solidFill>
      </dgm:spPr>
      <dgm:t>
        <a:bodyPr/>
        <a:lstStyle/>
        <a:p>
          <a:r>
            <a:rPr lang="it-IT" dirty="0" smtClean="0"/>
            <a:t>La conoscenza del mondo</a:t>
          </a:r>
          <a:endParaRPr lang="it-IT" dirty="0"/>
        </a:p>
      </dgm:t>
    </dgm:pt>
    <dgm:pt modelId="{F66E10DA-1CFB-41D1-8DD7-76D74FE29887}" type="parTrans" cxnId="{2043565D-E5B7-45A6-B305-0E7BEEC34E4E}">
      <dgm:prSet/>
      <dgm:spPr/>
      <dgm:t>
        <a:bodyPr/>
        <a:lstStyle/>
        <a:p>
          <a:endParaRPr lang="it-IT"/>
        </a:p>
      </dgm:t>
    </dgm:pt>
    <dgm:pt modelId="{71F0DB10-1FD0-458B-B6A7-689208CD5BC5}" type="sibTrans" cxnId="{2043565D-E5B7-45A6-B305-0E7BEEC34E4E}">
      <dgm:prSet/>
      <dgm:spPr/>
      <dgm:t>
        <a:bodyPr/>
        <a:lstStyle/>
        <a:p>
          <a:endParaRPr lang="it-IT"/>
        </a:p>
      </dgm:t>
    </dgm:pt>
    <dgm:pt modelId="{E21261F2-80C7-45E4-ACDE-83CA509B620B}">
      <dgm:prSet phldrT="[Testo]"/>
      <dgm:spPr>
        <a:solidFill>
          <a:srgbClr val="FFC000">
            <a:alpha val="50000"/>
          </a:srgbClr>
        </a:solidFill>
      </dgm:spPr>
      <dgm:t>
        <a:bodyPr/>
        <a:lstStyle/>
        <a:p>
          <a:r>
            <a:rPr lang="it-IT" dirty="0" smtClean="0"/>
            <a:t>I discorsi e le parole</a:t>
          </a:r>
          <a:endParaRPr lang="it-IT" dirty="0"/>
        </a:p>
      </dgm:t>
    </dgm:pt>
    <dgm:pt modelId="{E86BC4ED-52F6-4461-8DAE-123CCFF53FCC}" type="parTrans" cxnId="{5A978351-1E5C-488E-9E65-4C09977040E2}">
      <dgm:prSet/>
      <dgm:spPr/>
      <dgm:t>
        <a:bodyPr/>
        <a:lstStyle/>
        <a:p>
          <a:endParaRPr lang="it-IT"/>
        </a:p>
      </dgm:t>
    </dgm:pt>
    <dgm:pt modelId="{FE9C667B-6952-4467-B24F-E37B1671C019}" type="sibTrans" cxnId="{5A978351-1E5C-488E-9E65-4C09977040E2}">
      <dgm:prSet/>
      <dgm:spPr/>
      <dgm:t>
        <a:bodyPr/>
        <a:lstStyle/>
        <a:p>
          <a:endParaRPr lang="it-IT"/>
        </a:p>
      </dgm:t>
    </dgm:pt>
    <dgm:pt modelId="{716A1926-FAEF-43C8-B98A-CB1EB34B86C2}">
      <dgm:prSet phldrT="[Testo]"/>
      <dgm:spPr>
        <a:solidFill>
          <a:srgbClr val="00B050">
            <a:alpha val="50000"/>
          </a:srgbClr>
        </a:solidFill>
      </dgm:spPr>
      <dgm:t>
        <a:bodyPr/>
        <a:lstStyle/>
        <a:p>
          <a:r>
            <a:rPr lang="it-IT" dirty="0" smtClean="0"/>
            <a:t>Il corpo e il movimento</a:t>
          </a:r>
          <a:endParaRPr lang="it-IT" dirty="0"/>
        </a:p>
      </dgm:t>
    </dgm:pt>
    <dgm:pt modelId="{FBD9793D-28B0-48E8-B263-8BA9C981C405}" type="parTrans" cxnId="{55254AB6-7A8F-458B-83C4-44D319168946}">
      <dgm:prSet/>
      <dgm:spPr/>
      <dgm:t>
        <a:bodyPr/>
        <a:lstStyle/>
        <a:p>
          <a:endParaRPr lang="it-IT"/>
        </a:p>
      </dgm:t>
    </dgm:pt>
    <dgm:pt modelId="{0A394930-3CB6-4097-A5C8-69020092E18A}" type="sibTrans" cxnId="{55254AB6-7A8F-458B-83C4-44D319168946}">
      <dgm:prSet/>
      <dgm:spPr/>
      <dgm:t>
        <a:bodyPr/>
        <a:lstStyle/>
        <a:p>
          <a:endParaRPr lang="it-IT"/>
        </a:p>
      </dgm:t>
    </dgm:pt>
    <dgm:pt modelId="{12B04C15-52B7-4B34-ACC4-11FAFAF1D67D}">
      <dgm:prSet phldrT="[Testo]"/>
      <dgm:spPr>
        <a:solidFill>
          <a:schemeClr val="accent2">
            <a:alpha val="50000"/>
          </a:schemeClr>
        </a:solidFill>
      </dgm:spPr>
      <dgm:t>
        <a:bodyPr/>
        <a:lstStyle/>
        <a:p>
          <a:r>
            <a:rPr lang="it-IT" dirty="0" smtClean="0"/>
            <a:t>Immagini suoni  colori</a:t>
          </a:r>
          <a:endParaRPr lang="it-IT" dirty="0"/>
        </a:p>
      </dgm:t>
    </dgm:pt>
    <dgm:pt modelId="{6209A679-9D55-46AA-A859-6641137C1355}" type="parTrans" cxnId="{C608730D-06C2-402A-A16C-834ACCE24791}">
      <dgm:prSet/>
      <dgm:spPr/>
      <dgm:t>
        <a:bodyPr/>
        <a:lstStyle/>
        <a:p>
          <a:endParaRPr lang="it-IT"/>
        </a:p>
      </dgm:t>
    </dgm:pt>
    <dgm:pt modelId="{FCDFA0C4-BA6A-4791-9873-A4BA536A4E1B}" type="sibTrans" cxnId="{C608730D-06C2-402A-A16C-834ACCE24791}">
      <dgm:prSet/>
      <dgm:spPr/>
      <dgm:t>
        <a:bodyPr/>
        <a:lstStyle/>
        <a:p>
          <a:endParaRPr lang="it-IT"/>
        </a:p>
      </dgm:t>
    </dgm:pt>
    <dgm:pt modelId="{A0984A95-86BF-4A1B-99DC-41972E4C41E4}">
      <dgm:prSet phldrT="[Testo]"/>
      <dgm:spPr>
        <a:solidFill>
          <a:srgbClr val="FF5050">
            <a:alpha val="50000"/>
          </a:srgbClr>
        </a:solidFill>
      </dgm:spPr>
      <dgm:t>
        <a:bodyPr/>
        <a:lstStyle/>
        <a:p>
          <a:r>
            <a:rPr lang="it-IT" dirty="0" smtClean="0"/>
            <a:t>Il sé e l’altro</a:t>
          </a:r>
          <a:endParaRPr lang="it-IT" dirty="0"/>
        </a:p>
      </dgm:t>
    </dgm:pt>
    <dgm:pt modelId="{E88710D9-F190-4B28-B517-E3906EAAF8A6}" type="parTrans" cxnId="{C12ADA38-9AFB-4166-9D6D-C562A05A75F0}">
      <dgm:prSet/>
      <dgm:spPr/>
      <dgm:t>
        <a:bodyPr/>
        <a:lstStyle/>
        <a:p>
          <a:endParaRPr lang="it-IT"/>
        </a:p>
      </dgm:t>
    </dgm:pt>
    <dgm:pt modelId="{59BD97E9-5A78-4A07-BF41-8504AE4EC9F7}" type="sibTrans" cxnId="{C12ADA38-9AFB-4166-9D6D-C562A05A75F0}">
      <dgm:prSet/>
      <dgm:spPr/>
      <dgm:t>
        <a:bodyPr/>
        <a:lstStyle/>
        <a:p>
          <a:endParaRPr lang="it-IT"/>
        </a:p>
      </dgm:t>
    </dgm:pt>
    <dgm:pt modelId="{BBB52F24-67B9-4599-9C7F-F96902B8F895}" type="pres">
      <dgm:prSet presAssocID="{77D633E9-8D5D-4DD5-8101-2BA7A1A02CB0}" presName="composite" presStyleCnt="0">
        <dgm:presLayoutVars>
          <dgm:chMax val="1"/>
          <dgm:dir/>
          <dgm:resizeHandles val="exact"/>
        </dgm:presLayoutVars>
      </dgm:prSet>
      <dgm:spPr/>
      <dgm:t>
        <a:bodyPr/>
        <a:lstStyle/>
        <a:p>
          <a:endParaRPr lang="it-IT"/>
        </a:p>
      </dgm:t>
    </dgm:pt>
    <dgm:pt modelId="{65ED2BAB-93FC-4247-AA5F-7492C310CF82}" type="pres">
      <dgm:prSet presAssocID="{77D633E9-8D5D-4DD5-8101-2BA7A1A02CB0}" presName="radial" presStyleCnt="0">
        <dgm:presLayoutVars>
          <dgm:animLvl val="ctr"/>
        </dgm:presLayoutVars>
      </dgm:prSet>
      <dgm:spPr/>
    </dgm:pt>
    <dgm:pt modelId="{8F40CF45-3229-4024-A528-146B92E30D0E}" type="pres">
      <dgm:prSet presAssocID="{59B0AB02-72D3-45E0-99ED-2353C1285763}" presName="centerShape" presStyleLbl="vennNode1" presStyleIdx="0" presStyleCnt="5"/>
      <dgm:spPr/>
      <dgm:t>
        <a:bodyPr/>
        <a:lstStyle/>
        <a:p>
          <a:endParaRPr lang="it-IT"/>
        </a:p>
      </dgm:t>
    </dgm:pt>
    <dgm:pt modelId="{EE147D38-3EC2-48F2-B62A-99E4C85810CB}" type="pres">
      <dgm:prSet presAssocID="{E21261F2-80C7-45E4-ACDE-83CA509B620B}" presName="node" presStyleLbl="vennNode1" presStyleIdx="1" presStyleCnt="5" custRadScaleRad="105802" custRadScaleInc="-40540">
        <dgm:presLayoutVars>
          <dgm:bulletEnabled val="1"/>
        </dgm:presLayoutVars>
      </dgm:prSet>
      <dgm:spPr/>
      <dgm:t>
        <a:bodyPr/>
        <a:lstStyle/>
        <a:p>
          <a:endParaRPr lang="it-IT"/>
        </a:p>
      </dgm:t>
    </dgm:pt>
    <dgm:pt modelId="{0455E849-0B77-4EE0-8FD6-43AD93933D0D}" type="pres">
      <dgm:prSet presAssocID="{716A1926-FAEF-43C8-B98A-CB1EB34B86C2}" presName="node" presStyleLbl="vennNode1" presStyleIdx="2" presStyleCnt="5" custRadScaleRad="106510" custRadScaleInc="-43656">
        <dgm:presLayoutVars>
          <dgm:bulletEnabled val="1"/>
        </dgm:presLayoutVars>
      </dgm:prSet>
      <dgm:spPr/>
      <dgm:t>
        <a:bodyPr/>
        <a:lstStyle/>
        <a:p>
          <a:endParaRPr lang="it-IT"/>
        </a:p>
      </dgm:t>
    </dgm:pt>
    <dgm:pt modelId="{783AF118-19EC-4F27-893C-40A82557EB1D}" type="pres">
      <dgm:prSet presAssocID="{12B04C15-52B7-4B34-ACC4-11FAFAF1D67D}" presName="node" presStyleLbl="vennNode1" presStyleIdx="3" presStyleCnt="5" custRadScaleRad="101354" custRadScaleInc="-55935">
        <dgm:presLayoutVars>
          <dgm:bulletEnabled val="1"/>
        </dgm:presLayoutVars>
      </dgm:prSet>
      <dgm:spPr/>
      <dgm:t>
        <a:bodyPr/>
        <a:lstStyle/>
        <a:p>
          <a:endParaRPr lang="it-IT"/>
        </a:p>
      </dgm:t>
    </dgm:pt>
    <dgm:pt modelId="{F3FC71B3-2D1F-479C-921D-342374AE29E8}" type="pres">
      <dgm:prSet presAssocID="{A0984A95-86BF-4A1B-99DC-41972E4C41E4}" presName="node" presStyleLbl="vennNode1" presStyleIdx="4" presStyleCnt="5" custRadScaleRad="100979" custRadScaleInc="-30869">
        <dgm:presLayoutVars>
          <dgm:bulletEnabled val="1"/>
        </dgm:presLayoutVars>
      </dgm:prSet>
      <dgm:spPr/>
      <dgm:t>
        <a:bodyPr/>
        <a:lstStyle/>
        <a:p>
          <a:endParaRPr lang="it-IT"/>
        </a:p>
      </dgm:t>
    </dgm:pt>
  </dgm:ptLst>
  <dgm:cxnLst>
    <dgm:cxn modelId="{2043565D-E5B7-45A6-B305-0E7BEEC34E4E}" srcId="{77D633E9-8D5D-4DD5-8101-2BA7A1A02CB0}" destId="{59B0AB02-72D3-45E0-99ED-2353C1285763}" srcOrd="0" destOrd="0" parTransId="{F66E10DA-1CFB-41D1-8DD7-76D74FE29887}" sibTransId="{71F0DB10-1FD0-458B-B6A7-689208CD5BC5}"/>
    <dgm:cxn modelId="{0E7454EC-3832-4BCD-B1F5-848FC672FA97}" type="presOf" srcId="{716A1926-FAEF-43C8-B98A-CB1EB34B86C2}" destId="{0455E849-0B77-4EE0-8FD6-43AD93933D0D}" srcOrd="0" destOrd="0" presId="urn:microsoft.com/office/officeart/2005/8/layout/radial3"/>
    <dgm:cxn modelId="{C608730D-06C2-402A-A16C-834ACCE24791}" srcId="{59B0AB02-72D3-45E0-99ED-2353C1285763}" destId="{12B04C15-52B7-4B34-ACC4-11FAFAF1D67D}" srcOrd="2" destOrd="0" parTransId="{6209A679-9D55-46AA-A859-6641137C1355}" sibTransId="{FCDFA0C4-BA6A-4791-9873-A4BA536A4E1B}"/>
    <dgm:cxn modelId="{8F2BAC73-8B46-404C-A414-CFED3BFECE28}" type="presOf" srcId="{E21261F2-80C7-45E4-ACDE-83CA509B620B}" destId="{EE147D38-3EC2-48F2-B62A-99E4C85810CB}" srcOrd="0" destOrd="0" presId="urn:microsoft.com/office/officeart/2005/8/layout/radial3"/>
    <dgm:cxn modelId="{F00C5D98-3180-45F6-9328-09E414A5E98F}" type="presOf" srcId="{77D633E9-8D5D-4DD5-8101-2BA7A1A02CB0}" destId="{BBB52F24-67B9-4599-9C7F-F96902B8F895}" srcOrd="0" destOrd="0" presId="urn:microsoft.com/office/officeart/2005/8/layout/radial3"/>
    <dgm:cxn modelId="{5A978351-1E5C-488E-9E65-4C09977040E2}" srcId="{59B0AB02-72D3-45E0-99ED-2353C1285763}" destId="{E21261F2-80C7-45E4-ACDE-83CA509B620B}" srcOrd="0" destOrd="0" parTransId="{E86BC4ED-52F6-4461-8DAE-123CCFF53FCC}" sibTransId="{FE9C667B-6952-4467-B24F-E37B1671C019}"/>
    <dgm:cxn modelId="{B093D1A2-99E6-4B13-A5A7-147F84445D26}" type="presOf" srcId="{12B04C15-52B7-4B34-ACC4-11FAFAF1D67D}" destId="{783AF118-19EC-4F27-893C-40A82557EB1D}" srcOrd="0" destOrd="0" presId="urn:microsoft.com/office/officeart/2005/8/layout/radial3"/>
    <dgm:cxn modelId="{BE09EA0C-5178-4438-BF47-F99CE139E4FB}" type="presOf" srcId="{A0984A95-86BF-4A1B-99DC-41972E4C41E4}" destId="{F3FC71B3-2D1F-479C-921D-342374AE29E8}" srcOrd="0" destOrd="0" presId="urn:microsoft.com/office/officeart/2005/8/layout/radial3"/>
    <dgm:cxn modelId="{1648E17B-BBA7-4A94-8841-B4742288698F}" type="presOf" srcId="{59B0AB02-72D3-45E0-99ED-2353C1285763}" destId="{8F40CF45-3229-4024-A528-146B92E30D0E}" srcOrd="0" destOrd="0" presId="urn:microsoft.com/office/officeart/2005/8/layout/radial3"/>
    <dgm:cxn modelId="{55254AB6-7A8F-458B-83C4-44D319168946}" srcId="{59B0AB02-72D3-45E0-99ED-2353C1285763}" destId="{716A1926-FAEF-43C8-B98A-CB1EB34B86C2}" srcOrd="1" destOrd="0" parTransId="{FBD9793D-28B0-48E8-B263-8BA9C981C405}" sibTransId="{0A394930-3CB6-4097-A5C8-69020092E18A}"/>
    <dgm:cxn modelId="{C12ADA38-9AFB-4166-9D6D-C562A05A75F0}" srcId="{59B0AB02-72D3-45E0-99ED-2353C1285763}" destId="{A0984A95-86BF-4A1B-99DC-41972E4C41E4}" srcOrd="3" destOrd="0" parTransId="{E88710D9-F190-4B28-B517-E3906EAAF8A6}" sibTransId="{59BD97E9-5A78-4A07-BF41-8504AE4EC9F7}"/>
    <dgm:cxn modelId="{B3E6CDEB-5B62-4238-9B0B-85E0736F1916}" type="presParOf" srcId="{BBB52F24-67B9-4599-9C7F-F96902B8F895}" destId="{65ED2BAB-93FC-4247-AA5F-7492C310CF82}" srcOrd="0" destOrd="0" presId="urn:microsoft.com/office/officeart/2005/8/layout/radial3"/>
    <dgm:cxn modelId="{BBE202F8-4F19-42A1-AF43-17717D5EF571}" type="presParOf" srcId="{65ED2BAB-93FC-4247-AA5F-7492C310CF82}" destId="{8F40CF45-3229-4024-A528-146B92E30D0E}" srcOrd="0" destOrd="0" presId="urn:microsoft.com/office/officeart/2005/8/layout/radial3"/>
    <dgm:cxn modelId="{9E40B198-7FEF-450B-976C-45C4F4EAAB5C}" type="presParOf" srcId="{65ED2BAB-93FC-4247-AA5F-7492C310CF82}" destId="{EE147D38-3EC2-48F2-B62A-99E4C85810CB}" srcOrd="1" destOrd="0" presId="urn:microsoft.com/office/officeart/2005/8/layout/radial3"/>
    <dgm:cxn modelId="{DCA17F72-856B-4EB9-B1C9-09DDB388D230}" type="presParOf" srcId="{65ED2BAB-93FC-4247-AA5F-7492C310CF82}" destId="{0455E849-0B77-4EE0-8FD6-43AD93933D0D}" srcOrd="2" destOrd="0" presId="urn:microsoft.com/office/officeart/2005/8/layout/radial3"/>
    <dgm:cxn modelId="{DE4ACAFF-B105-4D2C-8C88-D3B130956CEB}" type="presParOf" srcId="{65ED2BAB-93FC-4247-AA5F-7492C310CF82}" destId="{783AF118-19EC-4F27-893C-40A82557EB1D}" srcOrd="3" destOrd="0" presId="urn:microsoft.com/office/officeart/2005/8/layout/radial3"/>
    <dgm:cxn modelId="{01A70241-F313-4284-A3E0-5D92F083CE35}" type="presParOf" srcId="{65ED2BAB-93FC-4247-AA5F-7492C310CF82}" destId="{F3FC71B3-2D1F-479C-921D-342374AE29E8}" srcOrd="4"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1ECCF7-9A70-4706-8573-5DFDABE43A18}">
      <dsp:nvSpPr>
        <dsp:cNvPr id="0" name=""/>
        <dsp:cNvSpPr/>
      </dsp:nvSpPr>
      <dsp:spPr>
        <a:xfrm>
          <a:off x="2284613" y="183867"/>
          <a:ext cx="3649057" cy="126726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E122A5-D428-4878-8236-8783BAEBB85E}">
      <dsp:nvSpPr>
        <dsp:cNvPr id="0" name=""/>
        <dsp:cNvSpPr/>
      </dsp:nvSpPr>
      <dsp:spPr>
        <a:xfrm>
          <a:off x="3761209" y="3286980"/>
          <a:ext cx="707181" cy="452596"/>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759F3C-480E-488B-BAC5-1218D232A291}">
      <dsp:nvSpPr>
        <dsp:cNvPr id="0" name=""/>
        <dsp:cNvSpPr/>
      </dsp:nvSpPr>
      <dsp:spPr>
        <a:xfrm>
          <a:off x="2417563" y="3649057"/>
          <a:ext cx="3394472" cy="84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it-IT" sz="2700" kern="1200" baseline="0" dirty="0" smtClean="0">
              <a:solidFill>
                <a:srgbClr val="C00000"/>
              </a:solidFill>
            </a:rPr>
            <a:t>Scuola dell’infanzia</a:t>
          </a:r>
          <a:endParaRPr lang="it-IT" sz="2700" kern="1200" baseline="0" dirty="0">
            <a:solidFill>
              <a:srgbClr val="C00000"/>
            </a:solidFill>
          </a:endParaRPr>
        </a:p>
      </dsp:txBody>
      <dsp:txXfrm>
        <a:off x="2417563" y="3649057"/>
        <a:ext cx="3394472" cy="848618"/>
      </dsp:txXfrm>
    </dsp:sp>
    <dsp:sp modelId="{F89C5848-5DA2-46F8-8798-26C73EC3BC41}">
      <dsp:nvSpPr>
        <dsp:cNvPr id="0" name=""/>
        <dsp:cNvSpPr/>
      </dsp:nvSpPr>
      <dsp:spPr>
        <a:xfrm>
          <a:off x="3610739" y="1540774"/>
          <a:ext cx="1272927" cy="12729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baseline="0" dirty="0" smtClean="0">
              <a:solidFill>
                <a:srgbClr val="C00000"/>
              </a:solidFill>
            </a:rPr>
            <a:t>Finalità</a:t>
          </a:r>
          <a:endParaRPr lang="it-IT" sz="1300" kern="1200" baseline="0" dirty="0">
            <a:solidFill>
              <a:srgbClr val="C00000"/>
            </a:solidFill>
          </a:endParaRPr>
        </a:p>
      </dsp:txBody>
      <dsp:txXfrm>
        <a:off x="3610739" y="1540774"/>
        <a:ext cx="1272927" cy="1272927"/>
      </dsp:txXfrm>
    </dsp:sp>
    <dsp:sp modelId="{CA472501-2B37-4B5E-81CF-22B1E98BFDD9}">
      <dsp:nvSpPr>
        <dsp:cNvPr id="0" name=""/>
        <dsp:cNvSpPr/>
      </dsp:nvSpPr>
      <dsp:spPr>
        <a:xfrm>
          <a:off x="2700436" y="594032"/>
          <a:ext cx="1272927" cy="12729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baseline="0" dirty="0" smtClean="0">
              <a:solidFill>
                <a:srgbClr val="C00000"/>
              </a:solidFill>
            </a:rPr>
            <a:t>Bambino, docente, famiglia, ambiente</a:t>
          </a:r>
          <a:endParaRPr lang="it-IT" sz="1300" kern="1200" baseline="0" dirty="0">
            <a:solidFill>
              <a:srgbClr val="C00000"/>
            </a:solidFill>
          </a:endParaRPr>
        </a:p>
      </dsp:txBody>
      <dsp:txXfrm>
        <a:off x="2700436" y="594032"/>
        <a:ext cx="1272927" cy="1272927"/>
      </dsp:txXfrm>
    </dsp:sp>
    <dsp:sp modelId="{2046557F-777F-4275-9274-3691C6A77E6E}">
      <dsp:nvSpPr>
        <dsp:cNvPr id="0" name=""/>
        <dsp:cNvSpPr/>
      </dsp:nvSpPr>
      <dsp:spPr>
        <a:xfrm>
          <a:off x="4001650" y="286267"/>
          <a:ext cx="1272927" cy="12729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baseline="0" dirty="0" smtClean="0">
              <a:solidFill>
                <a:srgbClr val="C00000"/>
              </a:solidFill>
            </a:rPr>
            <a:t>Campi di esperienza</a:t>
          </a:r>
          <a:endParaRPr lang="it-IT" sz="1300" kern="1200" baseline="0" dirty="0">
            <a:solidFill>
              <a:srgbClr val="C00000"/>
            </a:solidFill>
          </a:endParaRPr>
        </a:p>
      </dsp:txBody>
      <dsp:txXfrm>
        <a:off x="4001650" y="286267"/>
        <a:ext cx="1272927" cy="1272927"/>
      </dsp:txXfrm>
    </dsp:sp>
    <dsp:sp modelId="{31A2D7BF-C056-4388-A75B-C1FA681B312C}">
      <dsp:nvSpPr>
        <dsp:cNvPr id="0" name=""/>
        <dsp:cNvSpPr/>
      </dsp:nvSpPr>
      <dsp:spPr>
        <a:xfrm>
          <a:off x="2098574" y="172629"/>
          <a:ext cx="3960217" cy="3168174"/>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40CF45-3229-4024-A528-146B92E30D0E}">
      <dsp:nvSpPr>
        <dsp:cNvPr id="0" name=""/>
        <dsp:cNvSpPr/>
      </dsp:nvSpPr>
      <dsp:spPr>
        <a:xfrm>
          <a:off x="2859552" y="1007733"/>
          <a:ext cx="2510495" cy="2510495"/>
        </a:xfrm>
        <a:prstGeom prst="ellipse">
          <a:avLst/>
        </a:prstGeom>
        <a:solidFill>
          <a:srgbClr val="0070C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it-IT" sz="2500" kern="1200" dirty="0" smtClean="0"/>
            <a:t>La conoscenza del mondo</a:t>
          </a:r>
          <a:endParaRPr lang="it-IT" sz="2500" kern="1200" dirty="0"/>
        </a:p>
      </dsp:txBody>
      <dsp:txXfrm>
        <a:off x="2859552" y="1007733"/>
        <a:ext cx="2510495" cy="2510495"/>
      </dsp:txXfrm>
    </dsp:sp>
    <dsp:sp modelId="{EE147D38-3EC2-48F2-B62A-99E4C85810CB}">
      <dsp:nvSpPr>
        <dsp:cNvPr id="0" name=""/>
        <dsp:cNvSpPr/>
      </dsp:nvSpPr>
      <dsp:spPr>
        <a:xfrm>
          <a:off x="2458611" y="244621"/>
          <a:ext cx="1255247" cy="1255247"/>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I discorsi e le parole</a:t>
          </a:r>
          <a:endParaRPr lang="it-IT" sz="1300" kern="1200" dirty="0"/>
        </a:p>
      </dsp:txBody>
      <dsp:txXfrm>
        <a:off x="2458611" y="244621"/>
        <a:ext cx="1255247" cy="1255247"/>
      </dsp:txXfrm>
    </dsp:sp>
    <dsp:sp modelId="{0455E849-0B77-4EE0-8FD6-43AD93933D0D}">
      <dsp:nvSpPr>
        <dsp:cNvPr id="0" name=""/>
        <dsp:cNvSpPr/>
      </dsp:nvSpPr>
      <dsp:spPr>
        <a:xfrm>
          <a:off x="4834881" y="532650"/>
          <a:ext cx="1255247" cy="1255247"/>
        </a:xfrm>
        <a:prstGeom prst="ellipse">
          <a:avLst/>
        </a:prstGeom>
        <a:solidFill>
          <a:srgbClr val="00B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Il corpo e il movimento</a:t>
          </a:r>
          <a:endParaRPr lang="it-IT" sz="1300" kern="1200" dirty="0"/>
        </a:p>
      </dsp:txBody>
      <dsp:txXfrm>
        <a:off x="4834881" y="532650"/>
        <a:ext cx="1255247" cy="1255247"/>
      </dsp:txXfrm>
    </dsp:sp>
    <dsp:sp modelId="{783AF118-19EC-4F27-893C-40A82557EB1D}">
      <dsp:nvSpPr>
        <dsp:cNvPr id="0" name=""/>
        <dsp:cNvSpPr/>
      </dsp:nvSpPr>
      <dsp:spPr>
        <a:xfrm>
          <a:off x="4762873" y="2692901"/>
          <a:ext cx="1255247" cy="1255247"/>
        </a:xfrm>
        <a:prstGeom prst="ellipse">
          <a:avLst/>
        </a:prstGeom>
        <a:solidFill>
          <a:schemeClr val="accent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Immagini suoni  colori</a:t>
          </a:r>
          <a:endParaRPr lang="it-IT" sz="1300" kern="1200" dirty="0"/>
        </a:p>
      </dsp:txBody>
      <dsp:txXfrm>
        <a:off x="4762873" y="2692901"/>
        <a:ext cx="1255247" cy="1255247"/>
      </dsp:txXfrm>
    </dsp:sp>
    <dsp:sp modelId="{F3FC71B3-2D1F-479C-921D-342374AE29E8}">
      <dsp:nvSpPr>
        <dsp:cNvPr id="0" name=""/>
        <dsp:cNvSpPr/>
      </dsp:nvSpPr>
      <dsp:spPr>
        <a:xfrm>
          <a:off x="2026567" y="2404866"/>
          <a:ext cx="1255247" cy="1255247"/>
        </a:xfrm>
        <a:prstGeom prst="ellipse">
          <a:avLst/>
        </a:prstGeom>
        <a:solidFill>
          <a:srgbClr val="FF5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it-IT" sz="1300" kern="1200" dirty="0" smtClean="0"/>
            <a:t>Il sé e l’altro</a:t>
          </a:r>
          <a:endParaRPr lang="it-IT" sz="1300" kern="1200" dirty="0"/>
        </a:p>
      </dsp:txBody>
      <dsp:txXfrm>
        <a:off x="2026567" y="2404866"/>
        <a:ext cx="1255247" cy="1255247"/>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4FEE15-6C8E-4900-84C5-BC9CE3BE2341}" type="datetimeFigureOut">
              <a:rPr lang="it-IT" smtClean="0"/>
              <a:pPr/>
              <a:t>05/07/2013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3E6DF6-0704-47BE-81FE-80F8BAB2963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es-ES"/>
          </a:p>
        </p:txBody>
      </p:sp>
      <p:sp>
        <p:nvSpPr>
          <p:cNvPr id="5" name="Segnaposto piè di pagina 4"/>
          <p:cNvSpPr>
            <a:spLocks noGrp="1"/>
          </p:cNvSpPr>
          <p:nvPr>
            <p:ph type="ftr" sz="quarter" idx="11"/>
          </p:nvPr>
        </p:nvSpPr>
        <p:spPr/>
        <p:txBody>
          <a:bodyPr/>
          <a:lstStyle>
            <a:lvl1pPr>
              <a:defRPr/>
            </a:lvl1pPr>
          </a:lstStyle>
          <a:p>
            <a:endParaRPr lang="es-ES"/>
          </a:p>
        </p:txBody>
      </p:sp>
      <p:sp>
        <p:nvSpPr>
          <p:cNvPr id="6" name="Segnaposto numero diapositiva 5"/>
          <p:cNvSpPr>
            <a:spLocks noGrp="1"/>
          </p:cNvSpPr>
          <p:nvPr>
            <p:ph type="sldNum" sz="quarter" idx="12"/>
          </p:nvPr>
        </p:nvSpPr>
        <p:spPr/>
        <p:txBody>
          <a:bodyPr/>
          <a:lstStyle>
            <a:lvl1pPr>
              <a:defRPr/>
            </a:lvl1pPr>
          </a:lstStyle>
          <a:p>
            <a:fld id="{D19777FE-F726-4F5A-869F-D665BD913C95}" type="slidenum">
              <a:rPr lang="es-ES"/>
              <a:pPr/>
              <a:t>‹N›</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s-ES"/>
          </a:p>
        </p:txBody>
      </p:sp>
      <p:sp>
        <p:nvSpPr>
          <p:cNvPr id="5" name="Segnaposto piè di pagina 4"/>
          <p:cNvSpPr>
            <a:spLocks noGrp="1"/>
          </p:cNvSpPr>
          <p:nvPr>
            <p:ph type="ftr" sz="quarter" idx="11"/>
          </p:nvPr>
        </p:nvSpPr>
        <p:spPr/>
        <p:txBody>
          <a:bodyPr/>
          <a:lstStyle>
            <a:lvl1pPr>
              <a:defRPr/>
            </a:lvl1pPr>
          </a:lstStyle>
          <a:p>
            <a:endParaRPr lang="es-ES"/>
          </a:p>
        </p:txBody>
      </p:sp>
      <p:sp>
        <p:nvSpPr>
          <p:cNvPr id="6" name="Segnaposto numero diapositiva 5"/>
          <p:cNvSpPr>
            <a:spLocks noGrp="1"/>
          </p:cNvSpPr>
          <p:nvPr>
            <p:ph type="sldNum" sz="quarter" idx="12"/>
          </p:nvPr>
        </p:nvSpPr>
        <p:spPr/>
        <p:txBody>
          <a:bodyPr/>
          <a:lstStyle>
            <a:lvl1pPr>
              <a:defRPr/>
            </a:lvl1pPr>
          </a:lstStyle>
          <a:p>
            <a:fld id="{0107F2D0-0071-4E1D-B78D-D1D2A0523668}" type="slidenum">
              <a:rPr lang="es-ES"/>
              <a:pPr/>
              <a:t>‹N›</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s-ES"/>
          </a:p>
        </p:txBody>
      </p:sp>
      <p:sp>
        <p:nvSpPr>
          <p:cNvPr id="5" name="Segnaposto piè di pagina 4"/>
          <p:cNvSpPr>
            <a:spLocks noGrp="1"/>
          </p:cNvSpPr>
          <p:nvPr>
            <p:ph type="ftr" sz="quarter" idx="11"/>
          </p:nvPr>
        </p:nvSpPr>
        <p:spPr/>
        <p:txBody>
          <a:bodyPr/>
          <a:lstStyle>
            <a:lvl1pPr>
              <a:defRPr/>
            </a:lvl1pPr>
          </a:lstStyle>
          <a:p>
            <a:endParaRPr lang="es-ES"/>
          </a:p>
        </p:txBody>
      </p:sp>
      <p:sp>
        <p:nvSpPr>
          <p:cNvPr id="6" name="Segnaposto numero diapositiva 5"/>
          <p:cNvSpPr>
            <a:spLocks noGrp="1"/>
          </p:cNvSpPr>
          <p:nvPr>
            <p:ph type="sldNum" sz="quarter" idx="12"/>
          </p:nvPr>
        </p:nvSpPr>
        <p:spPr/>
        <p:txBody>
          <a:bodyPr/>
          <a:lstStyle>
            <a:lvl1pPr>
              <a:defRPr/>
            </a:lvl1pPr>
          </a:lstStyle>
          <a:p>
            <a:fld id="{E02C6E96-C522-48E6-8F7E-8AB744B4F0A5}" type="slidenum">
              <a:rPr lang="es-ES"/>
              <a:pPr/>
              <a:t>‹N›</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s-ES"/>
          </a:p>
        </p:txBody>
      </p:sp>
      <p:sp>
        <p:nvSpPr>
          <p:cNvPr id="5" name="Segnaposto piè di pagina 4"/>
          <p:cNvSpPr>
            <a:spLocks noGrp="1"/>
          </p:cNvSpPr>
          <p:nvPr>
            <p:ph type="ftr" sz="quarter" idx="11"/>
          </p:nvPr>
        </p:nvSpPr>
        <p:spPr/>
        <p:txBody>
          <a:bodyPr/>
          <a:lstStyle>
            <a:lvl1pPr>
              <a:defRPr/>
            </a:lvl1pPr>
          </a:lstStyle>
          <a:p>
            <a:endParaRPr lang="es-ES"/>
          </a:p>
        </p:txBody>
      </p:sp>
      <p:sp>
        <p:nvSpPr>
          <p:cNvPr id="6" name="Segnaposto numero diapositiva 5"/>
          <p:cNvSpPr>
            <a:spLocks noGrp="1"/>
          </p:cNvSpPr>
          <p:nvPr>
            <p:ph type="sldNum" sz="quarter" idx="12"/>
          </p:nvPr>
        </p:nvSpPr>
        <p:spPr/>
        <p:txBody>
          <a:bodyPr/>
          <a:lstStyle>
            <a:lvl1pPr>
              <a:defRPr/>
            </a:lvl1pPr>
          </a:lstStyle>
          <a:p>
            <a:fld id="{73EE4EFE-5C34-4F93-ABB9-4B761912AFD7}" type="slidenum">
              <a:rPr lang="es-ES"/>
              <a:pPr/>
              <a:t>‹N›</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es-ES"/>
          </a:p>
        </p:txBody>
      </p:sp>
      <p:sp>
        <p:nvSpPr>
          <p:cNvPr id="5" name="Segnaposto piè di pagina 4"/>
          <p:cNvSpPr>
            <a:spLocks noGrp="1"/>
          </p:cNvSpPr>
          <p:nvPr>
            <p:ph type="ftr" sz="quarter" idx="11"/>
          </p:nvPr>
        </p:nvSpPr>
        <p:spPr/>
        <p:txBody>
          <a:bodyPr/>
          <a:lstStyle>
            <a:lvl1pPr>
              <a:defRPr/>
            </a:lvl1pPr>
          </a:lstStyle>
          <a:p>
            <a:endParaRPr lang="es-ES"/>
          </a:p>
        </p:txBody>
      </p:sp>
      <p:sp>
        <p:nvSpPr>
          <p:cNvPr id="6" name="Segnaposto numero diapositiva 5"/>
          <p:cNvSpPr>
            <a:spLocks noGrp="1"/>
          </p:cNvSpPr>
          <p:nvPr>
            <p:ph type="sldNum" sz="quarter" idx="12"/>
          </p:nvPr>
        </p:nvSpPr>
        <p:spPr/>
        <p:txBody>
          <a:bodyPr/>
          <a:lstStyle>
            <a:lvl1pPr>
              <a:defRPr/>
            </a:lvl1pPr>
          </a:lstStyle>
          <a:p>
            <a:fld id="{3909DEFE-47EF-4916-9951-3D95865B0EE4}" type="slidenum">
              <a:rPr lang="es-ES"/>
              <a:pPr/>
              <a:t>‹N›</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es-ES"/>
          </a:p>
        </p:txBody>
      </p:sp>
      <p:sp>
        <p:nvSpPr>
          <p:cNvPr id="6" name="Segnaposto piè di pagina 5"/>
          <p:cNvSpPr>
            <a:spLocks noGrp="1"/>
          </p:cNvSpPr>
          <p:nvPr>
            <p:ph type="ftr" sz="quarter" idx="11"/>
          </p:nvPr>
        </p:nvSpPr>
        <p:spPr/>
        <p:txBody>
          <a:bodyPr/>
          <a:lstStyle>
            <a:lvl1pPr>
              <a:defRPr/>
            </a:lvl1pPr>
          </a:lstStyle>
          <a:p>
            <a:endParaRPr lang="es-ES"/>
          </a:p>
        </p:txBody>
      </p:sp>
      <p:sp>
        <p:nvSpPr>
          <p:cNvPr id="7" name="Segnaposto numero diapositiva 6"/>
          <p:cNvSpPr>
            <a:spLocks noGrp="1"/>
          </p:cNvSpPr>
          <p:nvPr>
            <p:ph type="sldNum" sz="quarter" idx="12"/>
          </p:nvPr>
        </p:nvSpPr>
        <p:spPr/>
        <p:txBody>
          <a:bodyPr/>
          <a:lstStyle>
            <a:lvl1pPr>
              <a:defRPr/>
            </a:lvl1pPr>
          </a:lstStyle>
          <a:p>
            <a:fld id="{180DF242-713F-4D47-A9DC-BD829B5931A0}" type="slidenum">
              <a:rPr lang="es-ES"/>
              <a:pPr/>
              <a:t>‹N›</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es-ES"/>
          </a:p>
        </p:txBody>
      </p:sp>
      <p:sp>
        <p:nvSpPr>
          <p:cNvPr id="8" name="Segnaposto piè di pagina 7"/>
          <p:cNvSpPr>
            <a:spLocks noGrp="1"/>
          </p:cNvSpPr>
          <p:nvPr>
            <p:ph type="ftr" sz="quarter" idx="11"/>
          </p:nvPr>
        </p:nvSpPr>
        <p:spPr/>
        <p:txBody>
          <a:bodyPr/>
          <a:lstStyle>
            <a:lvl1pPr>
              <a:defRPr/>
            </a:lvl1pPr>
          </a:lstStyle>
          <a:p>
            <a:endParaRPr lang="es-ES"/>
          </a:p>
        </p:txBody>
      </p:sp>
      <p:sp>
        <p:nvSpPr>
          <p:cNvPr id="9" name="Segnaposto numero diapositiva 8"/>
          <p:cNvSpPr>
            <a:spLocks noGrp="1"/>
          </p:cNvSpPr>
          <p:nvPr>
            <p:ph type="sldNum" sz="quarter" idx="12"/>
          </p:nvPr>
        </p:nvSpPr>
        <p:spPr/>
        <p:txBody>
          <a:bodyPr/>
          <a:lstStyle>
            <a:lvl1pPr>
              <a:defRPr/>
            </a:lvl1pPr>
          </a:lstStyle>
          <a:p>
            <a:fld id="{E0F778CB-79D7-48DB-9E31-059E2D608E7A}" type="slidenum">
              <a:rPr lang="es-ES"/>
              <a:pPr/>
              <a:t>‹N›</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es-ES"/>
          </a:p>
        </p:txBody>
      </p:sp>
      <p:sp>
        <p:nvSpPr>
          <p:cNvPr id="4" name="Segnaposto piè di pagina 3"/>
          <p:cNvSpPr>
            <a:spLocks noGrp="1"/>
          </p:cNvSpPr>
          <p:nvPr>
            <p:ph type="ftr" sz="quarter" idx="11"/>
          </p:nvPr>
        </p:nvSpPr>
        <p:spPr/>
        <p:txBody>
          <a:bodyPr/>
          <a:lstStyle>
            <a:lvl1pPr>
              <a:defRPr/>
            </a:lvl1pPr>
          </a:lstStyle>
          <a:p>
            <a:endParaRPr lang="es-ES"/>
          </a:p>
        </p:txBody>
      </p:sp>
      <p:sp>
        <p:nvSpPr>
          <p:cNvPr id="5" name="Segnaposto numero diapositiva 4"/>
          <p:cNvSpPr>
            <a:spLocks noGrp="1"/>
          </p:cNvSpPr>
          <p:nvPr>
            <p:ph type="sldNum" sz="quarter" idx="12"/>
          </p:nvPr>
        </p:nvSpPr>
        <p:spPr/>
        <p:txBody>
          <a:bodyPr/>
          <a:lstStyle>
            <a:lvl1pPr>
              <a:defRPr/>
            </a:lvl1pPr>
          </a:lstStyle>
          <a:p>
            <a:fld id="{E19FF2AE-968F-4EF7-8A06-2FB0BCDD4E1C}" type="slidenum">
              <a:rPr lang="es-ES"/>
              <a:pPr/>
              <a:t>‹N›</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es-ES"/>
          </a:p>
        </p:txBody>
      </p:sp>
      <p:sp>
        <p:nvSpPr>
          <p:cNvPr id="3" name="Segnaposto piè di pagina 2"/>
          <p:cNvSpPr>
            <a:spLocks noGrp="1"/>
          </p:cNvSpPr>
          <p:nvPr>
            <p:ph type="ftr" sz="quarter" idx="11"/>
          </p:nvPr>
        </p:nvSpPr>
        <p:spPr/>
        <p:txBody>
          <a:bodyPr/>
          <a:lstStyle>
            <a:lvl1pPr>
              <a:defRPr/>
            </a:lvl1pPr>
          </a:lstStyle>
          <a:p>
            <a:endParaRPr lang="es-ES"/>
          </a:p>
        </p:txBody>
      </p:sp>
      <p:sp>
        <p:nvSpPr>
          <p:cNvPr id="4" name="Segnaposto numero diapositiva 3"/>
          <p:cNvSpPr>
            <a:spLocks noGrp="1"/>
          </p:cNvSpPr>
          <p:nvPr>
            <p:ph type="sldNum" sz="quarter" idx="12"/>
          </p:nvPr>
        </p:nvSpPr>
        <p:spPr/>
        <p:txBody>
          <a:bodyPr/>
          <a:lstStyle>
            <a:lvl1pPr>
              <a:defRPr/>
            </a:lvl1pPr>
          </a:lstStyle>
          <a:p>
            <a:fld id="{917E1A4E-BC17-4D03-A651-97818D32B868}" type="slidenum">
              <a:rPr lang="es-ES"/>
              <a:pPr/>
              <a:t>‹N›</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s-ES"/>
          </a:p>
        </p:txBody>
      </p:sp>
      <p:sp>
        <p:nvSpPr>
          <p:cNvPr id="6" name="Segnaposto piè di pagina 5"/>
          <p:cNvSpPr>
            <a:spLocks noGrp="1"/>
          </p:cNvSpPr>
          <p:nvPr>
            <p:ph type="ftr" sz="quarter" idx="11"/>
          </p:nvPr>
        </p:nvSpPr>
        <p:spPr/>
        <p:txBody>
          <a:bodyPr/>
          <a:lstStyle>
            <a:lvl1pPr>
              <a:defRPr/>
            </a:lvl1pPr>
          </a:lstStyle>
          <a:p>
            <a:endParaRPr lang="es-ES"/>
          </a:p>
        </p:txBody>
      </p:sp>
      <p:sp>
        <p:nvSpPr>
          <p:cNvPr id="7" name="Segnaposto numero diapositiva 6"/>
          <p:cNvSpPr>
            <a:spLocks noGrp="1"/>
          </p:cNvSpPr>
          <p:nvPr>
            <p:ph type="sldNum" sz="quarter" idx="12"/>
          </p:nvPr>
        </p:nvSpPr>
        <p:spPr/>
        <p:txBody>
          <a:bodyPr/>
          <a:lstStyle>
            <a:lvl1pPr>
              <a:defRPr/>
            </a:lvl1pPr>
          </a:lstStyle>
          <a:p>
            <a:fld id="{27B5753B-EF44-48CA-B713-2DA6FB999686}" type="slidenum">
              <a:rPr lang="es-ES"/>
              <a:pPr/>
              <a:t>‹N›</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s-ES"/>
          </a:p>
        </p:txBody>
      </p:sp>
      <p:sp>
        <p:nvSpPr>
          <p:cNvPr id="6" name="Segnaposto piè di pagina 5"/>
          <p:cNvSpPr>
            <a:spLocks noGrp="1"/>
          </p:cNvSpPr>
          <p:nvPr>
            <p:ph type="ftr" sz="quarter" idx="11"/>
          </p:nvPr>
        </p:nvSpPr>
        <p:spPr/>
        <p:txBody>
          <a:bodyPr/>
          <a:lstStyle>
            <a:lvl1pPr>
              <a:defRPr/>
            </a:lvl1pPr>
          </a:lstStyle>
          <a:p>
            <a:endParaRPr lang="es-ES"/>
          </a:p>
        </p:txBody>
      </p:sp>
      <p:sp>
        <p:nvSpPr>
          <p:cNvPr id="7" name="Segnaposto numero diapositiva 6"/>
          <p:cNvSpPr>
            <a:spLocks noGrp="1"/>
          </p:cNvSpPr>
          <p:nvPr>
            <p:ph type="sldNum" sz="quarter" idx="12"/>
          </p:nvPr>
        </p:nvSpPr>
        <p:spPr/>
        <p:txBody>
          <a:bodyPr/>
          <a:lstStyle>
            <a:lvl1pPr>
              <a:defRPr/>
            </a:lvl1pPr>
          </a:lstStyle>
          <a:p>
            <a:fld id="{5774028D-F384-434B-A050-A64D7004732F}" type="slidenum">
              <a:rPr lang="es-ES"/>
              <a:pPr/>
              <a:t>‹N›</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068317C-7689-4EEC-9906-3D2D5A8A5BE7}" type="slidenum">
              <a:rPr lang="es-ES"/>
              <a:pPr/>
              <a:t>‹N›</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4355976" y="1268760"/>
            <a:ext cx="4392613" cy="1224136"/>
          </a:xfrm>
        </p:spPr>
        <p:txBody>
          <a:bodyPr/>
          <a:lstStyle/>
          <a:p>
            <a:pPr algn="r"/>
            <a:r>
              <a:rPr lang="es-UY" sz="3200" b="1" dirty="0" smtClean="0">
                <a:solidFill>
                  <a:srgbClr val="FF5050"/>
                </a:solidFill>
              </a:rPr>
              <a:t>Concorso Docenti Scuola dell’Infanzia</a:t>
            </a:r>
            <a:br>
              <a:rPr lang="es-UY" sz="3200" b="1" dirty="0" smtClean="0">
                <a:solidFill>
                  <a:srgbClr val="FF5050"/>
                </a:solidFill>
              </a:rPr>
            </a:br>
            <a:r>
              <a:rPr lang="es-UY" sz="3200" b="1" dirty="0" smtClean="0">
                <a:solidFill>
                  <a:srgbClr val="FF5050"/>
                </a:solidFill>
              </a:rPr>
              <a:t/>
            </a:r>
            <a:br>
              <a:rPr lang="es-UY" sz="3200" b="1" dirty="0" smtClean="0">
                <a:solidFill>
                  <a:srgbClr val="FF5050"/>
                </a:solidFill>
              </a:rPr>
            </a:br>
            <a:r>
              <a:rPr lang="es-UY" sz="3200" b="1" dirty="0" smtClean="0">
                <a:solidFill>
                  <a:srgbClr val="FF5050"/>
                </a:solidFill>
              </a:rPr>
              <a:t/>
            </a:r>
            <a:br>
              <a:rPr lang="es-UY" sz="3200" b="1" dirty="0" smtClean="0">
                <a:solidFill>
                  <a:srgbClr val="FF5050"/>
                </a:solidFill>
              </a:rPr>
            </a:br>
            <a:endParaRPr lang="es-ES" sz="3200" b="1" dirty="0">
              <a:solidFill>
                <a:srgbClr val="FF5050"/>
              </a:solidFill>
            </a:endParaRPr>
          </a:p>
        </p:txBody>
      </p:sp>
      <p:sp>
        <p:nvSpPr>
          <p:cNvPr id="2216" name="Rectangle 168"/>
          <p:cNvSpPr>
            <a:spLocks noChangeArrowheads="1"/>
          </p:cNvSpPr>
          <p:nvPr/>
        </p:nvSpPr>
        <p:spPr bwMode="auto">
          <a:xfrm>
            <a:off x="3491880" y="5733256"/>
            <a:ext cx="5184775" cy="936104"/>
          </a:xfrm>
          <a:prstGeom prst="rect">
            <a:avLst/>
          </a:prstGeom>
          <a:noFill/>
          <a:ln w="9525">
            <a:noFill/>
            <a:miter lim="800000"/>
            <a:headEnd/>
            <a:tailEnd/>
          </a:ln>
          <a:effectLst/>
        </p:spPr>
        <p:txBody>
          <a:bodyPr anchor="ctr"/>
          <a:lstStyle/>
          <a:p>
            <a:pPr algn="r"/>
            <a:r>
              <a:rPr lang="en-US" b="1" dirty="0" err="1" smtClean="0"/>
              <a:t>Candidata</a:t>
            </a:r>
            <a:endParaRPr lang="en-US" b="1" dirty="0" smtClean="0"/>
          </a:p>
          <a:p>
            <a:pPr algn="r"/>
            <a:r>
              <a:rPr lang="en-US" b="1" dirty="0" smtClean="0"/>
              <a:t>Sabrina </a:t>
            </a:r>
            <a:r>
              <a:rPr lang="en-US" b="1" dirty="0" err="1" smtClean="0"/>
              <a:t>Brunetti</a:t>
            </a:r>
            <a:endParaRPr lang="es-ES" b="1" dirty="0"/>
          </a:p>
        </p:txBody>
      </p:sp>
      <p:sp>
        <p:nvSpPr>
          <p:cNvPr id="4" name="CasellaDiTesto 3"/>
          <p:cNvSpPr txBox="1"/>
          <p:nvPr/>
        </p:nvSpPr>
        <p:spPr>
          <a:xfrm>
            <a:off x="4644008" y="2708920"/>
            <a:ext cx="4176464" cy="369332"/>
          </a:xfrm>
          <a:prstGeom prst="rect">
            <a:avLst/>
          </a:prstGeom>
          <a:noFill/>
        </p:spPr>
        <p:txBody>
          <a:bodyPr wrap="square" rtlCol="0">
            <a:spAutoFit/>
          </a:bodyPr>
          <a:lstStyle/>
          <a:p>
            <a:endParaRPr lang="it-IT" dirty="0"/>
          </a:p>
        </p:txBody>
      </p:sp>
      <p:sp>
        <p:nvSpPr>
          <p:cNvPr id="5" name="CasellaDiTesto 4"/>
          <p:cNvSpPr txBox="1"/>
          <p:nvPr/>
        </p:nvSpPr>
        <p:spPr>
          <a:xfrm>
            <a:off x="4796408" y="2861320"/>
            <a:ext cx="4176464" cy="1077218"/>
          </a:xfrm>
          <a:prstGeom prst="rect">
            <a:avLst/>
          </a:prstGeom>
          <a:noFill/>
        </p:spPr>
        <p:txBody>
          <a:bodyPr wrap="square" rtlCol="0">
            <a:spAutoFit/>
          </a:bodyPr>
          <a:lstStyle/>
          <a:p>
            <a:pPr algn="r"/>
            <a:r>
              <a:rPr lang="it-IT" sz="3200" b="1" dirty="0" smtClean="0">
                <a:solidFill>
                  <a:srgbClr val="FF5050"/>
                </a:solidFill>
              </a:rPr>
              <a:t>Progetto “Inverno: istruzioni per l’uso”</a:t>
            </a:r>
            <a:endParaRPr lang="it-IT" sz="3200" b="1" dirty="0">
              <a:solidFill>
                <a:srgbClr val="FF5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98"/>
                                        </p:tgtEl>
                                        <p:attrNameLst>
                                          <p:attrName>style.visibility</p:attrName>
                                        </p:attrNameLst>
                                      </p:cBhvr>
                                      <p:to>
                                        <p:strVal val="visible"/>
                                      </p:to>
                                    </p:set>
                                    <p:animEffect transition="in" filter="randombar(horizontal)">
                                      <p:cBhvr>
                                        <p:cTn id="7" dur="500"/>
                                        <p:tgtEl>
                                          <p:spTgt spid="219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16">
                                            <p:txEl>
                                              <p:pRg st="0" end="0"/>
                                            </p:txEl>
                                          </p:spTgt>
                                        </p:tgtEl>
                                        <p:attrNameLst>
                                          <p:attrName>style.visibility</p:attrName>
                                        </p:attrNameLst>
                                      </p:cBhvr>
                                      <p:to>
                                        <p:strVal val="visible"/>
                                      </p:to>
                                    </p:set>
                                    <p:animEffect transition="in" filter="checkerboard(across)">
                                      <p:cBhvr>
                                        <p:cTn id="12" dur="500"/>
                                        <p:tgtEl>
                                          <p:spTgt spid="2216">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2216">
                                            <p:txEl>
                                              <p:pRg st="1" end="1"/>
                                            </p:txEl>
                                          </p:spTgt>
                                        </p:tgtEl>
                                        <p:attrNameLst>
                                          <p:attrName>style.visibility</p:attrName>
                                        </p:attrNameLst>
                                      </p:cBhvr>
                                      <p:to>
                                        <p:strVal val="visible"/>
                                      </p:to>
                                    </p:set>
                                    <p:animEffect transition="in" filter="checkerboard(across)">
                                      <p:cBhvr>
                                        <p:cTn id="15" dur="500"/>
                                        <p:tgtEl>
                                          <p:spTgt spid="221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8"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Prerequisiti</a:t>
            </a:r>
            <a:endParaRPr lang="it-IT" dirty="0"/>
          </a:p>
        </p:txBody>
      </p:sp>
      <p:sp>
        <p:nvSpPr>
          <p:cNvPr id="10" name="Segnaposto contenuto 9"/>
          <p:cNvSpPr>
            <a:spLocks noGrp="1"/>
          </p:cNvSpPr>
          <p:nvPr>
            <p:ph sz="half" idx="1"/>
          </p:nvPr>
        </p:nvSpPr>
        <p:spPr>
          <a:xfrm>
            <a:off x="457200" y="1700808"/>
            <a:ext cx="8229600" cy="3816425"/>
          </a:xfrm>
        </p:spPr>
        <p:txBody>
          <a:bodyPr/>
          <a:lstStyle/>
          <a:p>
            <a:pPr>
              <a:lnSpc>
                <a:spcPct val="150000"/>
              </a:lnSpc>
              <a:buNone/>
            </a:pPr>
            <a:r>
              <a:rPr lang="it-IT" sz="1600" dirty="0" smtClean="0"/>
              <a:t>Ha consapevolezza della propria identità</a:t>
            </a:r>
          </a:p>
          <a:p>
            <a:pPr>
              <a:lnSpc>
                <a:spcPct val="150000"/>
              </a:lnSpc>
              <a:buNone/>
            </a:pPr>
            <a:r>
              <a:rPr lang="it-IT" sz="1600" dirty="0" smtClean="0"/>
              <a:t>Ha sviluppato il rispetto di sé e degli altri</a:t>
            </a:r>
          </a:p>
          <a:p>
            <a:pPr>
              <a:lnSpc>
                <a:spcPct val="150000"/>
              </a:lnSpc>
              <a:buNone/>
            </a:pPr>
            <a:r>
              <a:rPr lang="it-IT" sz="1600" dirty="0" smtClean="0"/>
              <a:t>Comprende il bisogno di ricevere aiuto e darlo</a:t>
            </a:r>
          </a:p>
          <a:p>
            <a:pPr>
              <a:lnSpc>
                <a:spcPct val="150000"/>
              </a:lnSpc>
              <a:buNone/>
            </a:pPr>
            <a:r>
              <a:rPr lang="it-IT" sz="1600" dirty="0" smtClean="0"/>
              <a:t>Controlla gli schemi motori posturali e dinamici</a:t>
            </a:r>
          </a:p>
          <a:p>
            <a:pPr>
              <a:lnSpc>
                <a:spcPct val="150000"/>
              </a:lnSpc>
              <a:buNone/>
            </a:pPr>
            <a:r>
              <a:rPr lang="it-IT" sz="1600" dirty="0" smtClean="0"/>
              <a:t>Esplora i materiali a disposizione</a:t>
            </a:r>
          </a:p>
          <a:p>
            <a:pPr>
              <a:lnSpc>
                <a:spcPct val="150000"/>
              </a:lnSpc>
              <a:buNone/>
            </a:pPr>
            <a:r>
              <a:rPr lang="it-IT" sz="1600" dirty="0" smtClean="0"/>
              <a:t>Usa messaggi gestuali e mimici</a:t>
            </a:r>
          </a:p>
          <a:p>
            <a:pPr>
              <a:lnSpc>
                <a:spcPct val="150000"/>
              </a:lnSpc>
              <a:buNone/>
            </a:pPr>
            <a:r>
              <a:rPr lang="it-IT" sz="1600" dirty="0" smtClean="0"/>
              <a:t>Parla e si fa capire</a:t>
            </a:r>
          </a:p>
          <a:p>
            <a:pPr>
              <a:lnSpc>
                <a:spcPct val="150000"/>
              </a:lnSpc>
              <a:buNone/>
            </a:pPr>
            <a:r>
              <a:rPr lang="it-IT" sz="1600" dirty="0" smtClean="0"/>
              <a:t>Ascolta e presta attenzione</a:t>
            </a:r>
          </a:p>
          <a:p>
            <a:pPr>
              <a:lnSpc>
                <a:spcPct val="150000"/>
              </a:lnSpc>
              <a:buNone/>
            </a:pPr>
            <a:r>
              <a:rPr lang="it-IT" sz="1600" dirty="0" smtClean="0"/>
              <a:t>Ha la consapevolezza della presenza di lingue diverse</a:t>
            </a:r>
          </a:p>
          <a:p>
            <a:endParaRPr lang="it-IT" sz="1600" dirty="0" smtClean="0"/>
          </a:p>
          <a:p>
            <a:endParaRPr lang="it-IT"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14" dur="500"/>
                                        <p:tgtEl>
                                          <p:spTgt spid="10">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randombar(horizontal)">
                                      <p:cBhvr>
                                        <p:cTn id="17" dur="500"/>
                                        <p:tgtEl>
                                          <p:spTgt spid="10">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randombar(horizontal)">
                                      <p:cBhvr>
                                        <p:cTn id="20" dur="500"/>
                                        <p:tgtEl>
                                          <p:spTgt spid="10">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randombar(horizontal)">
                                      <p:cBhvr>
                                        <p:cTn id="23" dur="500"/>
                                        <p:tgtEl>
                                          <p:spTgt spid="10">
                                            <p:txEl>
                                              <p:pRg st="3" end="3"/>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10">
                                            <p:txEl>
                                              <p:pRg st="4" end="4"/>
                                            </p:txEl>
                                          </p:spTgt>
                                        </p:tgtEl>
                                        <p:attrNameLst>
                                          <p:attrName>style.visibility</p:attrName>
                                        </p:attrNameLst>
                                      </p:cBhvr>
                                      <p:to>
                                        <p:strVal val="visible"/>
                                      </p:to>
                                    </p:set>
                                    <p:animEffect transition="in" filter="randombar(horizontal)">
                                      <p:cBhvr>
                                        <p:cTn id="26" dur="500"/>
                                        <p:tgtEl>
                                          <p:spTgt spid="10">
                                            <p:txEl>
                                              <p:pRg st="4" end="4"/>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10">
                                            <p:txEl>
                                              <p:pRg st="5" end="5"/>
                                            </p:txEl>
                                          </p:spTgt>
                                        </p:tgtEl>
                                        <p:attrNameLst>
                                          <p:attrName>style.visibility</p:attrName>
                                        </p:attrNameLst>
                                      </p:cBhvr>
                                      <p:to>
                                        <p:strVal val="visible"/>
                                      </p:to>
                                    </p:set>
                                    <p:animEffect transition="in" filter="randombar(horizontal)">
                                      <p:cBhvr>
                                        <p:cTn id="29" dur="500"/>
                                        <p:tgtEl>
                                          <p:spTgt spid="10">
                                            <p:txEl>
                                              <p:pRg st="5" end="5"/>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randombar(horizontal)">
                                      <p:cBhvr>
                                        <p:cTn id="32" dur="500"/>
                                        <p:tgtEl>
                                          <p:spTgt spid="10">
                                            <p:txEl>
                                              <p:pRg st="6" end="6"/>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animEffect transition="in" filter="randombar(horizontal)">
                                      <p:cBhvr>
                                        <p:cTn id="35" dur="500"/>
                                        <p:tgtEl>
                                          <p:spTgt spid="10">
                                            <p:txEl>
                                              <p:pRg st="7" end="7"/>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10">
                                            <p:txEl>
                                              <p:pRg st="8" end="8"/>
                                            </p:txEl>
                                          </p:spTgt>
                                        </p:tgtEl>
                                        <p:attrNameLst>
                                          <p:attrName>style.visibility</p:attrName>
                                        </p:attrNameLst>
                                      </p:cBhvr>
                                      <p:to>
                                        <p:strVal val="visible"/>
                                      </p:to>
                                    </p:set>
                                    <p:animEffect transition="in" filter="randombar(horizontal)">
                                      <p:cBhvr>
                                        <p:cTn id="38"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Metologie</a:t>
            </a:r>
            <a:endParaRPr lang="it-IT" dirty="0"/>
          </a:p>
        </p:txBody>
      </p:sp>
      <p:sp>
        <p:nvSpPr>
          <p:cNvPr id="3" name="Segnaposto contenuto 2"/>
          <p:cNvSpPr>
            <a:spLocks noGrp="1"/>
          </p:cNvSpPr>
          <p:nvPr>
            <p:ph idx="1"/>
          </p:nvPr>
        </p:nvSpPr>
        <p:spPr>
          <a:xfrm>
            <a:off x="467544" y="1772816"/>
            <a:ext cx="8229600" cy="3528392"/>
          </a:xfrm>
        </p:spPr>
        <p:txBody>
          <a:bodyPr/>
          <a:lstStyle/>
          <a:p>
            <a:pPr algn="ctr">
              <a:buNone/>
            </a:pPr>
            <a:r>
              <a:rPr lang="it-IT" sz="2400" dirty="0" err="1" smtClean="0"/>
              <a:t>Circle</a:t>
            </a:r>
            <a:r>
              <a:rPr lang="it-IT" sz="2400" dirty="0" smtClean="0"/>
              <a:t> </a:t>
            </a:r>
            <a:r>
              <a:rPr lang="it-IT" sz="2400" dirty="0" err="1" smtClean="0"/>
              <a:t>time</a:t>
            </a:r>
            <a:endParaRPr lang="it-IT" sz="2400" dirty="0" smtClean="0"/>
          </a:p>
          <a:p>
            <a:pPr algn="ctr">
              <a:buNone/>
            </a:pPr>
            <a:r>
              <a:rPr lang="it-IT" sz="2400" dirty="0" smtClean="0"/>
              <a:t>Cooperative </a:t>
            </a:r>
            <a:r>
              <a:rPr lang="it-IT" sz="2400" dirty="0" err="1" smtClean="0"/>
              <a:t>Learning</a:t>
            </a:r>
            <a:endParaRPr lang="it-IT" sz="2400" dirty="0" smtClean="0"/>
          </a:p>
          <a:p>
            <a:pPr algn="ctr">
              <a:buNone/>
            </a:pPr>
            <a:r>
              <a:rPr lang="it-IT" sz="2400" dirty="0" err="1" smtClean="0"/>
              <a:t>Debriefing</a:t>
            </a:r>
            <a:endParaRPr lang="it-IT" sz="2400" dirty="0" smtClean="0"/>
          </a:p>
          <a:p>
            <a:pPr algn="ctr">
              <a:buNone/>
            </a:pPr>
            <a:r>
              <a:rPr lang="it-IT" sz="2400" dirty="0" smtClean="0"/>
              <a:t>Laboratorio</a:t>
            </a:r>
          </a:p>
          <a:p>
            <a:pPr algn="ctr">
              <a:buNone/>
            </a:pPr>
            <a:r>
              <a:rPr lang="it-IT" sz="2400" dirty="0" smtClean="0"/>
              <a:t>Lavoro di gruppo</a:t>
            </a:r>
          </a:p>
          <a:p>
            <a:pPr algn="ctr">
              <a:buNone/>
            </a:pPr>
            <a:r>
              <a:rPr lang="it-IT" sz="2400" dirty="0" smtClean="0"/>
              <a:t>Sfondo integratore </a:t>
            </a:r>
          </a:p>
          <a:p>
            <a:pPr algn="ctr">
              <a:buNone/>
            </a:pPr>
            <a:r>
              <a:rPr lang="it-IT" sz="2400" dirty="0" err="1" smtClean="0"/>
              <a:t>Role</a:t>
            </a:r>
            <a:r>
              <a:rPr lang="it-IT" sz="2400" dirty="0" smtClean="0"/>
              <a:t> </a:t>
            </a:r>
            <a:r>
              <a:rPr lang="it-IT" sz="2400" dirty="0" err="1" smtClean="0"/>
              <a:t>Playing</a:t>
            </a:r>
            <a:endParaRPr lang="it-IT" sz="2400" dirty="0" smtClean="0"/>
          </a:p>
          <a:p>
            <a:pPr algn="ctr">
              <a:buNone/>
            </a:pPr>
            <a:r>
              <a:rPr lang="it-IT" sz="2400" dirty="0" err="1" smtClean="0"/>
              <a:t>Time</a:t>
            </a:r>
            <a:r>
              <a:rPr lang="it-IT" sz="2400" dirty="0" smtClean="0"/>
              <a:t> out e rinforzi immediati per il bambino ADHD</a:t>
            </a:r>
          </a:p>
          <a:p>
            <a:pPr>
              <a:buNone/>
            </a:pP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9" dur="500"/>
                                        <p:tgtEl>
                                          <p:spTgt spid="3">
                                            <p:txEl>
                                              <p:pRg st="5" end="5"/>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Risorse</a:t>
            </a:r>
            <a:r>
              <a:rPr lang="it-IT" smtClean="0"/>
              <a:t>, strumenti e materiali</a:t>
            </a:r>
            <a:endParaRPr lang="it-IT" dirty="0"/>
          </a:p>
        </p:txBody>
      </p:sp>
      <p:sp>
        <p:nvSpPr>
          <p:cNvPr id="3" name="Segnaposto contenuto 2"/>
          <p:cNvSpPr>
            <a:spLocks noGrp="1"/>
          </p:cNvSpPr>
          <p:nvPr>
            <p:ph idx="1"/>
          </p:nvPr>
        </p:nvSpPr>
        <p:spPr>
          <a:xfrm>
            <a:off x="457200" y="1916832"/>
            <a:ext cx="8229600" cy="4209331"/>
          </a:xfrm>
        </p:spPr>
        <p:txBody>
          <a:bodyPr/>
          <a:lstStyle/>
          <a:p>
            <a:pPr algn="just"/>
            <a:r>
              <a:rPr lang="it-IT" sz="2400" dirty="0" smtClean="0"/>
              <a:t>Risorse umane: tutti i componenti della sezione (bambini, docenti di sezione, insegnante di sostegno)</a:t>
            </a:r>
          </a:p>
          <a:p>
            <a:pPr>
              <a:buNone/>
            </a:pPr>
            <a:endParaRPr lang="it-IT" sz="2400" dirty="0" smtClean="0"/>
          </a:p>
          <a:p>
            <a:pPr algn="just"/>
            <a:r>
              <a:rPr lang="it-IT" sz="2400" dirty="0" smtClean="0"/>
              <a:t>Materiali e strumenti: fogli A4, forbici, colla, tempera bianca e colorata, cotone idrofilo, sale grosso, cartellone bristol celeste, cartoncini bristol bianchi, legnetti, stoffa, bottoni, cartoncini, punteruoli, palle di polistirolo, computer, LIM, frutta di stagione, ghiaccio e tritaghiaccio, coloranti alimentari.</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Tempi e spazi</a:t>
            </a:r>
            <a:endParaRPr lang="it-IT" dirty="0"/>
          </a:p>
        </p:txBody>
      </p:sp>
      <p:sp>
        <p:nvSpPr>
          <p:cNvPr id="3" name="Segnaposto contenuto 2"/>
          <p:cNvSpPr>
            <a:spLocks noGrp="1"/>
          </p:cNvSpPr>
          <p:nvPr>
            <p:ph idx="1"/>
          </p:nvPr>
        </p:nvSpPr>
        <p:spPr>
          <a:xfrm>
            <a:off x="457200" y="1772816"/>
            <a:ext cx="8229600" cy="4353347"/>
          </a:xfrm>
        </p:spPr>
        <p:txBody>
          <a:bodyPr/>
          <a:lstStyle/>
          <a:p>
            <a:pPr algn="just"/>
            <a:r>
              <a:rPr lang="it-IT" sz="2000" dirty="0" smtClean="0"/>
              <a:t>Come riportato nelle Indicazioni Nazionali:</a:t>
            </a:r>
          </a:p>
          <a:p>
            <a:pPr algn="just"/>
            <a:r>
              <a:rPr lang="it-IT" sz="2000" dirty="0" smtClean="0"/>
              <a:t>“il tempo disteso consente al bambino di vivere con serenità la propria giornata, di giocare, di esplorare, parlare, capire, sentirsi padrone di sé e delle attività che sperimenta e nelle quali si </a:t>
            </a:r>
            <a:r>
              <a:rPr lang="it-IT" sz="2000" dirty="0" err="1" smtClean="0"/>
              <a:t>esercita…</a:t>
            </a:r>
            <a:r>
              <a:rPr lang="it-IT" sz="2000" dirty="0" smtClean="0"/>
              <a:t>”. Nel caso specifico i tempi orientativi di attuazione saranno Gennaio-Marzo</a:t>
            </a:r>
          </a:p>
          <a:p>
            <a:endParaRPr lang="it-IT" sz="2000" dirty="0" smtClean="0"/>
          </a:p>
          <a:p>
            <a:pPr algn="just"/>
            <a:r>
              <a:rPr lang="it-IT" sz="2000" dirty="0" smtClean="0"/>
              <a:t>“lo spazio dovrà essere accogliente, caldo, ben curato, orientato dal gusto estetico, espressione della pedagogia e delle scelte educative di ciascuna </a:t>
            </a:r>
            <a:r>
              <a:rPr lang="it-IT" sz="2000" dirty="0" err="1" smtClean="0"/>
              <a:t>scuola…</a:t>
            </a:r>
            <a:r>
              <a:rPr lang="it-IT" sz="2000" dirty="0" smtClean="0"/>
              <a:t>”. Nel caso specifico sono previste attività in aula e attività in palestra.</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Attività n. 1</a:t>
            </a:r>
            <a:endParaRPr lang="it-IT" dirty="0"/>
          </a:p>
        </p:txBody>
      </p:sp>
      <p:sp>
        <p:nvSpPr>
          <p:cNvPr id="3" name="Segnaposto contenuto 2"/>
          <p:cNvSpPr>
            <a:spLocks noGrp="1"/>
          </p:cNvSpPr>
          <p:nvPr>
            <p:ph idx="1"/>
          </p:nvPr>
        </p:nvSpPr>
        <p:spPr/>
        <p:txBody>
          <a:bodyPr/>
          <a:lstStyle/>
          <a:p>
            <a:pPr algn="ctr"/>
            <a:r>
              <a:rPr lang="it-IT" sz="1800" b="1" dirty="0" smtClean="0"/>
              <a:t>Crystal porta la neve in classe</a:t>
            </a:r>
          </a:p>
          <a:p>
            <a:pPr algn="just"/>
            <a:r>
              <a:rPr lang="it-IT" sz="1400" dirty="0" smtClean="0"/>
              <a:t>Data la difficoltà di trovare neve vera, abbiamo deciso di portare a scuola del ghiaccio tritato; i bambini non sanno nulla, avevamo solo anticipato che l’autunno era finito e che era arrivato l’inverno. Dopo aver chiesto ai bambini di disporsi a cerchio intorno a un’isola centrale di banchetti, chiediamo loro di chiudere gli occhi e porto all’interno il contenitore con il ghiaccio tritato. A questo punto, con l’aiuto delle colleghe, facciamo accostare le loro mani al recipiente e chiediamo di toccare e di indovinare di cosa si tratta. </a:t>
            </a:r>
          </a:p>
          <a:p>
            <a:pPr algn="just"/>
            <a:r>
              <a:rPr lang="it-IT" sz="1400" dirty="0" smtClean="0"/>
              <a:t>Ecco che spunta Crystal e spiega cos’è la neve!</a:t>
            </a:r>
          </a:p>
          <a:p>
            <a:pPr algn="just"/>
            <a:r>
              <a:rPr lang="it-IT" sz="1400" dirty="0" smtClean="0"/>
              <a:t>Esplorazione della neve con i sensi: tatto, gusto, </a:t>
            </a:r>
          </a:p>
          <a:p>
            <a:pPr algn="just"/>
            <a:r>
              <a:rPr lang="it-IT" sz="1400" dirty="0" smtClean="0"/>
              <a:t>odorato, olfatto, vista.</a:t>
            </a:r>
          </a:p>
          <a:p>
            <a:pPr algn="just"/>
            <a:r>
              <a:rPr lang="it-IT" sz="1400" dirty="0" smtClean="0"/>
              <a:t>Coloriamola!!!</a:t>
            </a:r>
          </a:p>
          <a:p>
            <a:pPr algn="just"/>
            <a:r>
              <a:rPr lang="it-IT" sz="1400" dirty="0" smtClean="0"/>
              <a:t>Facciamo la granita con i frutti di stagione:</a:t>
            </a:r>
          </a:p>
          <a:p>
            <a:pPr algn="just"/>
            <a:r>
              <a:rPr lang="it-IT" sz="1400" dirty="0" smtClean="0"/>
              <a:t>arance, mandarini, limoni</a:t>
            </a:r>
          </a:p>
          <a:p>
            <a:pPr algn="just">
              <a:buNone/>
            </a:pPr>
            <a:endParaRPr lang="it-IT" sz="1400" dirty="0" smtClean="0"/>
          </a:p>
          <a:p>
            <a:pPr algn="just">
              <a:buNone/>
            </a:pPr>
            <a:endParaRPr lang="it-IT" sz="1400" dirty="0" smtClean="0"/>
          </a:p>
          <a:p>
            <a:pPr algn="ctr">
              <a:buNone/>
            </a:pPr>
            <a:endParaRPr lang="it-IT" dirty="0"/>
          </a:p>
        </p:txBody>
      </p:sp>
      <p:pic>
        <p:nvPicPr>
          <p:cNvPr id="4" name="Immagine 3" descr="crystal.jpg"/>
          <p:cNvPicPr>
            <a:picLocks noChangeAspect="1"/>
          </p:cNvPicPr>
          <p:nvPr/>
        </p:nvPicPr>
        <p:blipFill>
          <a:blip r:embed="rId2" cstate="print"/>
          <a:stretch>
            <a:fillRect/>
          </a:stretch>
        </p:blipFill>
        <p:spPr>
          <a:xfrm>
            <a:off x="5220072" y="3284984"/>
            <a:ext cx="2300982" cy="26493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amond(in)">
                                      <p:cBhvr>
                                        <p:cTn id="25" dur="2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0" dur="500"/>
                                        <p:tgtEl>
                                          <p:spTgt spid="3">
                                            <p:txEl>
                                              <p:pRg st="3" end="3"/>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3" dur="500"/>
                                        <p:tgtEl>
                                          <p:spTgt spid="3">
                                            <p:txEl>
                                              <p:pRg st="4" end="4"/>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6" dur="500"/>
                                        <p:tgtEl>
                                          <p:spTgt spid="3">
                                            <p:txEl>
                                              <p:pRg st="5" end="5"/>
                                            </p:txEl>
                                          </p:spTgt>
                                        </p:tgtEl>
                                      </p:cBhvr>
                                    </p:animEffect>
                                  </p:childTnLst>
                                </p:cTn>
                              </p:par>
                              <p:par>
                                <p:cTn id="37" presetID="14" presetClass="entr" presetSubtype="1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9" dur="500"/>
                                        <p:tgtEl>
                                          <p:spTgt spid="3">
                                            <p:txEl>
                                              <p:pRg st="6" end="6"/>
                                            </p:txEl>
                                          </p:spTgt>
                                        </p:tgtEl>
                                      </p:cBhvr>
                                    </p:animEffect>
                                  </p:childTnLst>
                                </p:cTn>
                              </p:par>
                              <p:par>
                                <p:cTn id="40" presetID="14" presetClass="entr" presetSubtype="1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err="1" smtClean="0"/>
              <a:t>…continua</a:t>
            </a:r>
            <a:endParaRPr lang="it-IT" dirty="0"/>
          </a:p>
        </p:txBody>
      </p:sp>
      <p:sp>
        <p:nvSpPr>
          <p:cNvPr id="3" name="Segnaposto contenuto 2"/>
          <p:cNvSpPr>
            <a:spLocks noGrp="1"/>
          </p:cNvSpPr>
          <p:nvPr>
            <p:ph idx="1"/>
          </p:nvPr>
        </p:nvSpPr>
        <p:spPr>
          <a:xfrm>
            <a:off x="457200" y="1600201"/>
            <a:ext cx="8229600" cy="2476872"/>
          </a:xfrm>
        </p:spPr>
        <p:txBody>
          <a:bodyPr/>
          <a:lstStyle/>
          <a:p>
            <a:r>
              <a:rPr lang="it-IT" sz="1800" dirty="0" smtClean="0"/>
              <a:t>Costruiamo in piccoli gruppi, il pupazzo di neve più bello con le palline di polistirolo, i bottoni, i legnetti, la stoffa, il sale grosso (cooperative </a:t>
            </a:r>
            <a:r>
              <a:rPr lang="it-IT" sz="1800" dirty="0" err="1" smtClean="0"/>
              <a:t>learning</a:t>
            </a:r>
            <a:r>
              <a:rPr lang="it-IT" sz="1800" dirty="0" smtClean="0"/>
              <a:t>).</a:t>
            </a:r>
          </a:p>
          <a:p>
            <a:r>
              <a:rPr lang="it-IT" sz="1800" dirty="0" smtClean="0"/>
              <a:t>Facciamo l’albero con le impronte delle nostre manine (lavoro di gruppo)</a:t>
            </a:r>
          </a:p>
          <a:p>
            <a:r>
              <a:rPr lang="it-IT" sz="1800" dirty="0" smtClean="0"/>
              <a:t>Attacchiamo il cotone idrofilo, come se fosse neve, sull’albero spoglio della nostra sezione</a:t>
            </a:r>
            <a:r>
              <a:rPr lang="it-IT" dirty="0" smtClean="0"/>
              <a:t>.</a:t>
            </a:r>
            <a:endParaRPr lang="it-IT" dirty="0"/>
          </a:p>
        </p:txBody>
      </p:sp>
      <p:pic>
        <p:nvPicPr>
          <p:cNvPr id="6" name="Immagine 5" descr="pupazzo di neve sale.jpg"/>
          <p:cNvPicPr>
            <a:picLocks noChangeAspect="1"/>
          </p:cNvPicPr>
          <p:nvPr/>
        </p:nvPicPr>
        <p:blipFill>
          <a:blip r:embed="rId2" cstate="print"/>
          <a:stretch>
            <a:fillRect/>
          </a:stretch>
        </p:blipFill>
        <p:spPr>
          <a:xfrm>
            <a:off x="755576" y="3356992"/>
            <a:ext cx="1712218" cy="1712218"/>
          </a:xfrm>
          <a:prstGeom prst="rect">
            <a:avLst/>
          </a:prstGeom>
        </p:spPr>
      </p:pic>
      <p:pic>
        <p:nvPicPr>
          <p:cNvPr id="7" name="Immagine 6" descr="albero-di-natale-di-impronte.jpg"/>
          <p:cNvPicPr>
            <a:picLocks noChangeAspect="1"/>
          </p:cNvPicPr>
          <p:nvPr/>
        </p:nvPicPr>
        <p:blipFill>
          <a:blip r:embed="rId3" cstate="print"/>
          <a:stretch>
            <a:fillRect/>
          </a:stretch>
        </p:blipFill>
        <p:spPr>
          <a:xfrm>
            <a:off x="3923928" y="3429000"/>
            <a:ext cx="1728192" cy="1756293"/>
          </a:xfrm>
          <a:prstGeom prst="rect">
            <a:avLst/>
          </a:prstGeom>
        </p:spPr>
      </p:pic>
      <p:pic>
        <p:nvPicPr>
          <p:cNvPr id="8" name="Immagine 7" descr="albero-spoglio.jpg"/>
          <p:cNvPicPr>
            <a:picLocks noChangeAspect="1"/>
          </p:cNvPicPr>
          <p:nvPr/>
        </p:nvPicPr>
        <p:blipFill>
          <a:blip r:embed="rId4" cstate="print"/>
          <a:stretch>
            <a:fillRect/>
          </a:stretch>
        </p:blipFill>
        <p:spPr>
          <a:xfrm>
            <a:off x="6300192" y="3140968"/>
            <a:ext cx="1782408" cy="21602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ox(i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ox(in)">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ox(in)">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Attività n. 2</a:t>
            </a:r>
            <a:endParaRPr lang="it-IT" dirty="0"/>
          </a:p>
        </p:txBody>
      </p:sp>
      <p:sp>
        <p:nvSpPr>
          <p:cNvPr id="3" name="Segnaposto contenuto 2"/>
          <p:cNvSpPr>
            <a:spLocks noGrp="1"/>
          </p:cNvSpPr>
          <p:nvPr>
            <p:ph idx="1"/>
          </p:nvPr>
        </p:nvSpPr>
        <p:spPr>
          <a:xfrm>
            <a:off x="457200" y="1484784"/>
            <a:ext cx="8229600" cy="4641379"/>
          </a:xfrm>
        </p:spPr>
        <p:txBody>
          <a:bodyPr/>
          <a:lstStyle/>
          <a:p>
            <a:pPr algn="ctr"/>
            <a:endParaRPr lang="it-IT" sz="1200" b="1" dirty="0" smtClean="0"/>
          </a:p>
          <a:p>
            <a:pPr algn="ctr">
              <a:buNone/>
            </a:pPr>
            <a:r>
              <a:rPr lang="it-IT" sz="1200" b="1" dirty="0" smtClean="0"/>
              <a:t>La prima neve di Gaia</a:t>
            </a:r>
            <a:endParaRPr lang="it-IT" sz="1200" dirty="0" smtClean="0"/>
          </a:p>
          <a:p>
            <a:pPr algn="just">
              <a:buNone/>
            </a:pPr>
            <a:r>
              <a:rPr lang="it-IT" sz="1000" dirty="0" smtClean="0"/>
              <a:t>	</a:t>
            </a:r>
            <a:r>
              <a:rPr lang="it-IT" sz="800" dirty="0" smtClean="0"/>
              <a:t>Per Gaia questo è il primo inverno in Italia. Fino a pochi mesi fa viveva in Egitto, un Paese a Sud, pieno di sole e di caldo durante tutto l’anno. </a:t>
            </a:r>
          </a:p>
          <a:p>
            <a:pPr algn="just">
              <a:buNone/>
            </a:pPr>
            <a:r>
              <a:rPr lang="it-IT" sz="800" dirty="0" smtClean="0"/>
              <a:t>	Fin quando era estate l’Italia le era parsa bellissima, molto simile alla sua terra, ma ora che è inverno guarda dalla finestra le nuvole grigie e il sole pallido, coperto della nebbia, e si sente triste. Ha indossato abiti pesanti per uscire a fare una passeggiata: un cappotto lungo e morbido, stivaletti, cappello e guanti. Anche suo fratello Omar si è ben coperto, con un giaccone impermeabile imbottito, un berretto verde, i guanti e gli stivali. </a:t>
            </a:r>
          </a:p>
          <a:p>
            <a:pPr algn="just">
              <a:buNone/>
            </a:pPr>
            <a:r>
              <a:rPr lang="it-IT" sz="800" dirty="0" smtClean="0"/>
              <a:t>	- Cosa guardi fuori dalla finestra? Su, usciamo che è meglio! - dice Omar a Gaia. </a:t>
            </a:r>
          </a:p>
          <a:p>
            <a:pPr algn="just">
              <a:buNone/>
            </a:pPr>
            <a:r>
              <a:rPr lang="it-IT" sz="800" dirty="0" smtClean="0"/>
              <a:t>	Fuori l’aria è fredda, freddissima; punge il viso e arrossa il nasino che Gaia continua a tenere all’insù per vedere le nuvole che diventano sempre più compatte e bianche, che si abbassano pian piano fin quasi a toccare terra. Gaia e Omar camminano verso il centro del paese dove incontreranno i loro nuovi amici, quasi tutti compagni di scuola. A un tratto una farfalla bianca si posa sulla guancia di Gaia: è leggerissima, gelata, immobile. Si attacca alla pelle della bimba e si ferma. Gaia aspetta </a:t>
            </a:r>
            <a:r>
              <a:rPr lang="it-IT" sz="800" dirty="0" smtClean="0"/>
              <a:t>che </a:t>
            </a:r>
            <a:r>
              <a:rPr lang="it-IT" sz="800" dirty="0" smtClean="0"/>
              <a:t>voli via ma...lei resta e poi, lentamente, scompare, lasciando una gocciolina d’acqua fredda. Cos’era? Non di certo una farfalla! Ed eccone altre, tutte leggere, folli nel vento, vicine, lontane, strette, larghe, piccole, grandi, tutte però bianche, fredde e bagnate. </a:t>
            </a:r>
          </a:p>
          <a:p>
            <a:pPr algn="just">
              <a:buNone/>
            </a:pPr>
            <a:r>
              <a:rPr lang="it-IT" sz="800" dirty="0" smtClean="0"/>
              <a:t>	- Ma forse piangono?- pensa Gaia. - Forse vengono anche loro dall’Egitto e si sentono tristi come me? E intanto le farfalle si sono posate a terra e hanno formato un tappeto morbido. Quando Gaia e Omar arrivano in piazza, nella parte alta del paese, il tappeto di farfalle è già spesso. In alcuni punti i bambini lo hanno calpestato e si vedono le loro impronte. Altri bimbi prendono manciate di farfalle - Ma non hanno cuore per capire che gli fanno male? - e formano delle palline scintillanti; si divertono lanciandole gli uni contro gli altri, e ridono a vedere le </a:t>
            </a:r>
            <a:r>
              <a:rPr lang="it-IT" sz="800" dirty="0" err="1" smtClean="0"/>
              <a:t>creaturine</a:t>
            </a:r>
            <a:r>
              <a:rPr lang="it-IT" sz="800" dirty="0" smtClean="0"/>
              <a:t> gelide esplodere in mille cristalli liquidi con un PLOF sordo. </a:t>
            </a:r>
          </a:p>
          <a:p>
            <a:pPr algn="just">
              <a:buNone/>
            </a:pPr>
            <a:r>
              <a:rPr lang="it-IT" sz="800" dirty="0" smtClean="0"/>
              <a:t> 	- Gaia, vieni! Gioca con noi alla battaglia di palle di neve! - le grida la sua amica Maria. </a:t>
            </a:r>
          </a:p>
          <a:p>
            <a:pPr algn="just">
              <a:buNone/>
            </a:pPr>
            <a:r>
              <a:rPr lang="it-IT" sz="800" dirty="0" smtClean="0"/>
              <a:t>	- Neve?! Questa è la neve?! </a:t>
            </a:r>
          </a:p>
          <a:p>
            <a:pPr algn="just">
              <a:buNone/>
            </a:pPr>
            <a:r>
              <a:rPr lang="it-IT" sz="800" dirty="0" smtClean="0"/>
              <a:t>	Ora Gaia comprende. Non c’è crudeltà nella guerra della neve: tutti i colpiti urlano di gioia e l’allegria ferisce le orecchie senza fare male. Le farfalle di neve non piangono, ma si sciolgono per il piacere di avere accarezzato le mani, le guance, la pelle dei bambini. Che bella la neve! </a:t>
            </a:r>
          </a:p>
          <a:p>
            <a:pPr algn="just">
              <a:buNone/>
            </a:pPr>
            <a:r>
              <a:rPr lang="it-IT" sz="800" dirty="0" smtClean="0"/>
              <a:t>	Gaia, Omar e i loro amici giocano tutto il pomeriggio. Quando ormai è tardi, tornano a casa, nel caldo abbraccio di mamma e papà. Sorseggiando una cioccolata calda fumante i bimbi raccontano... </a:t>
            </a:r>
          </a:p>
          <a:p>
            <a:pPr algn="just">
              <a:buNone/>
            </a:pPr>
            <a:r>
              <a:rPr lang="it-IT" sz="800" dirty="0" smtClean="0"/>
              <a:t>	- Mamma, non sai quanto è bello giocare con la neve! - dice Gaia. - Mai, </a:t>
            </a:r>
            <a:r>
              <a:rPr lang="it-IT" sz="800" dirty="0" err="1" smtClean="0"/>
              <a:t>mai</a:t>
            </a:r>
            <a:r>
              <a:rPr lang="it-IT" sz="800" dirty="0" smtClean="0"/>
              <a:t> in Egitto mi sono divertita così tanto. </a:t>
            </a:r>
          </a:p>
          <a:p>
            <a:pPr algn="just">
              <a:buNone/>
            </a:pPr>
            <a:r>
              <a:rPr lang="it-IT" sz="800" dirty="0" smtClean="0"/>
              <a:t>	E a sera, quando Gaia è nel suo letto, pensa:- L’inverno non è poi così brutto, in Italia. È diverso dall’inverno in Egitto, è freddo ma... anche il freddo regala cose belle... i cappotti caldi... la cioccolata... le farfalle... le farfalle di neve... Quando tornerò in Egitto lo racconterò ai miei cuginetti, ad </a:t>
            </a:r>
            <a:r>
              <a:rPr lang="it-IT" sz="800" dirty="0" err="1" smtClean="0"/>
              <a:t>Haifa</a:t>
            </a:r>
            <a:r>
              <a:rPr lang="it-IT" sz="800" dirty="0" smtClean="0"/>
              <a:t>, a ... </a:t>
            </a:r>
          </a:p>
          <a:p>
            <a:pPr algn="just">
              <a:buNone/>
            </a:pPr>
            <a:r>
              <a:rPr lang="it-IT" sz="800" dirty="0" smtClean="0"/>
              <a:t>	E Gaia si addormenta sorridendo.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4" dur="500"/>
                                        <p:tgtEl>
                                          <p:spTgt spid="3">
                                            <p:txEl>
                                              <p:pRg st="1" end="1"/>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9" dur="500"/>
                                        <p:tgtEl>
                                          <p:spTgt spid="3">
                                            <p:txEl>
                                              <p:pRg st="6" end="6"/>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2" dur="500"/>
                                        <p:tgtEl>
                                          <p:spTgt spid="3">
                                            <p:txEl>
                                              <p:pRg st="7" end="7"/>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5" dur="500"/>
                                        <p:tgtEl>
                                          <p:spTgt spid="3">
                                            <p:txEl>
                                              <p:pRg st="8" end="8"/>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8" dur="500"/>
                                        <p:tgtEl>
                                          <p:spTgt spid="3">
                                            <p:txEl>
                                              <p:pRg st="9" end="9"/>
                                            </p:txEl>
                                          </p:spTgt>
                                        </p:tgtEl>
                                      </p:cBhvr>
                                    </p:animEffect>
                                  </p:childTnLst>
                                </p:cTn>
                              </p:par>
                              <p:par>
                                <p:cTn id="39" presetID="14"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1" dur="500"/>
                                        <p:tgtEl>
                                          <p:spTgt spid="3">
                                            <p:txEl>
                                              <p:pRg st="10" end="10"/>
                                            </p:txEl>
                                          </p:spTgt>
                                        </p:tgtEl>
                                      </p:cBhvr>
                                    </p:animEffect>
                                  </p:childTnLst>
                                </p:cTn>
                              </p:par>
                              <p:par>
                                <p:cTn id="42" presetID="14" presetClass="entr" presetSubtype="1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44" dur="500"/>
                                        <p:tgtEl>
                                          <p:spTgt spid="3">
                                            <p:txEl>
                                              <p:pRg st="11" end="11"/>
                                            </p:txEl>
                                          </p:spTgt>
                                        </p:tgtEl>
                                      </p:cBhvr>
                                    </p:animEffect>
                                  </p:childTnLst>
                                </p:cTn>
                              </p:par>
                              <p:par>
                                <p:cTn id="45" presetID="14" presetClass="entr" presetSubtype="1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47" dur="500"/>
                                        <p:tgtEl>
                                          <p:spTgt spid="3">
                                            <p:txEl>
                                              <p:pRg st="12" end="12"/>
                                            </p:txEl>
                                          </p:spTgt>
                                        </p:tgtEl>
                                      </p:cBhvr>
                                    </p:animEffect>
                                  </p:childTnLst>
                                </p:cTn>
                              </p:par>
                              <p:par>
                                <p:cTn id="48" presetID="14" presetClass="entr" presetSubtype="10"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5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…continua</a:t>
            </a:r>
            <a:endParaRPr lang="it-IT" dirty="0"/>
          </a:p>
        </p:txBody>
      </p:sp>
      <p:sp>
        <p:nvSpPr>
          <p:cNvPr id="3" name="Segnaposto contenuto 2"/>
          <p:cNvSpPr>
            <a:spLocks noGrp="1"/>
          </p:cNvSpPr>
          <p:nvPr>
            <p:ph idx="1"/>
          </p:nvPr>
        </p:nvSpPr>
        <p:spPr>
          <a:xfrm>
            <a:off x="457200" y="1988840"/>
            <a:ext cx="8229600" cy="4137323"/>
          </a:xfrm>
        </p:spPr>
        <p:txBody>
          <a:bodyPr/>
          <a:lstStyle/>
          <a:p>
            <a:pPr algn="just">
              <a:buNone/>
            </a:pPr>
            <a:r>
              <a:rPr lang="it-IT" dirty="0" smtClean="0"/>
              <a:t>	</a:t>
            </a:r>
            <a:r>
              <a:rPr lang="it-IT" sz="2800" dirty="0" smtClean="0"/>
              <a:t>L’ascolto del brano e la riflessione che ne scaturisce sono volti a creare un clima inclusivo.</a:t>
            </a:r>
          </a:p>
          <a:p>
            <a:pPr algn="just">
              <a:buNone/>
            </a:pPr>
            <a:r>
              <a:rPr lang="it-IT" sz="2800" dirty="0" smtClean="0"/>
              <a:t>	Alla fine dell’attività tutti i bambini sono invitati a rappresentare graficamente il passaggio del brano che li ha maggiormente colpiti. Il confronto sarà una buona occasione per un </a:t>
            </a:r>
            <a:r>
              <a:rPr lang="it-IT" sz="2800" dirty="0" err="1" smtClean="0"/>
              <a:t>circle</a:t>
            </a:r>
            <a:r>
              <a:rPr lang="it-IT" sz="2800" dirty="0" smtClean="0"/>
              <a:t> </a:t>
            </a:r>
            <a:r>
              <a:rPr lang="it-IT" sz="2800" dirty="0" err="1" smtClean="0"/>
              <a:t>time</a:t>
            </a:r>
            <a:r>
              <a:rPr lang="it-IT" sz="2800" dirty="0" smtClean="0"/>
              <a:t>.</a:t>
            </a:r>
            <a:endParaRPr lang="it-IT"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Attività n.3</a:t>
            </a:r>
            <a:endParaRPr lang="it-IT" dirty="0"/>
          </a:p>
        </p:txBody>
      </p:sp>
      <p:sp>
        <p:nvSpPr>
          <p:cNvPr id="3" name="Segnaposto contenuto 2"/>
          <p:cNvSpPr>
            <a:spLocks noGrp="1"/>
          </p:cNvSpPr>
          <p:nvPr>
            <p:ph idx="1"/>
          </p:nvPr>
        </p:nvSpPr>
        <p:spPr>
          <a:xfrm>
            <a:off x="457200" y="1844823"/>
            <a:ext cx="8229600" cy="3168353"/>
          </a:xfrm>
        </p:spPr>
        <p:txBody>
          <a:bodyPr/>
          <a:lstStyle/>
          <a:p>
            <a:pPr>
              <a:buNone/>
            </a:pPr>
            <a:r>
              <a:rPr lang="it-IT" sz="2400" dirty="0" smtClean="0"/>
              <a:t>Giochiamo in palestra a </a:t>
            </a:r>
            <a:r>
              <a:rPr lang="it-IT" sz="2400" b="1" dirty="0" smtClean="0"/>
              <a:t>“Crystal </a:t>
            </a:r>
            <a:r>
              <a:rPr lang="it-IT" sz="2400" b="1" dirty="0" err="1" smtClean="0"/>
              <a:t>dice…</a:t>
            </a:r>
            <a:r>
              <a:rPr lang="it-IT" sz="2400" b="1" dirty="0" smtClean="0"/>
              <a:t>”</a:t>
            </a:r>
          </a:p>
          <a:p>
            <a:r>
              <a:rPr lang="it-IT" sz="2400" dirty="0" smtClean="0"/>
              <a:t>con le palle di neve (di polistirolo) colorate da noi </a:t>
            </a:r>
            <a:r>
              <a:rPr lang="it-IT" sz="2400" dirty="0" smtClean="0"/>
              <a:t>(</a:t>
            </a:r>
            <a:r>
              <a:rPr lang="it-IT" sz="2400" dirty="0" smtClean="0"/>
              <a:t>es. </a:t>
            </a:r>
            <a:r>
              <a:rPr lang="it-IT" sz="2400" dirty="0" smtClean="0"/>
              <a:t>prendi </a:t>
            </a:r>
            <a:r>
              <a:rPr lang="it-IT" sz="2400" dirty="0" smtClean="0"/>
              <a:t>tutte le palline rosse, gialle, bianche, </a:t>
            </a:r>
            <a:r>
              <a:rPr lang="it-IT" sz="2400" dirty="0" smtClean="0"/>
              <a:t>ecc oppure lancia 5/4/7 palline)</a:t>
            </a:r>
            <a:endParaRPr lang="it-IT" sz="2400" dirty="0" smtClean="0"/>
          </a:p>
          <a:p>
            <a:r>
              <a:rPr lang="it-IT" sz="2400" dirty="0" smtClean="0"/>
              <a:t>agli sport invernali (pattinaggio, sci, snowboard)</a:t>
            </a:r>
          </a:p>
          <a:p>
            <a:r>
              <a:rPr lang="it-IT" sz="2400" dirty="0" smtClean="0"/>
              <a:t>a disegnare figure sulla neve con i piedi</a:t>
            </a:r>
          </a:p>
          <a:p>
            <a:r>
              <a:rPr lang="it-IT" sz="2400" dirty="0" smtClean="0"/>
              <a:t>a fare gli angeli sulla neve</a:t>
            </a:r>
            <a:endParaRPr lang="it-IT" sz="2400" dirty="0"/>
          </a:p>
        </p:txBody>
      </p:sp>
      <p:pic>
        <p:nvPicPr>
          <p:cNvPr id="4" name="Immagine 3" descr="crystal.jpg"/>
          <p:cNvPicPr>
            <a:picLocks noChangeAspect="1"/>
          </p:cNvPicPr>
          <p:nvPr/>
        </p:nvPicPr>
        <p:blipFill>
          <a:blip r:embed="rId2" cstate="print"/>
          <a:stretch>
            <a:fillRect/>
          </a:stretch>
        </p:blipFill>
        <p:spPr>
          <a:xfrm>
            <a:off x="6804248" y="4221088"/>
            <a:ext cx="1436886" cy="165445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Attività n. 4</a:t>
            </a:r>
            <a:endParaRPr lang="it-IT" dirty="0"/>
          </a:p>
        </p:txBody>
      </p:sp>
      <p:sp>
        <p:nvSpPr>
          <p:cNvPr id="3" name="Segnaposto contenuto 2"/>
          <p:cNvSpPr>
            <a:spLocks noGrp="1"/>
          </p:cNvSpPr>
          <p:nvPr>
            <p:ph idx="1"/>
          </p:nvPr>
        </p:nvSpPr>
        <p:spPr/>
        <p:txBody>
          <a:bodyPr/>
          <a:lstStyle/>
          <a:p>
            <a:pPr algn="just">
              <a:buNone/>
            </a:pPr>
            <a:r>
              <a:rPr lang="it-IT" sz="2400" dirty="0" smtClean="0"/>
              <a:t>	Poesie e attività </a:t>
            </a:r>
            <a:r>
              <a:rPr lang="it-IT" sz="2400" dirty="0" err="1" smtClean="0"/>
              <a:t>grafico-pittoriche</a:t>
            </a:r>
            <a:endParaRPr lang="it-IT" sz="2400" dirty="0" smtClean="0"/>
          </a:p>
          <a:p>
            <a:pPr algn="just">
              <a:buNone/>
            </a:pPr>
            <a:r>
              <a:rPr lang="it-IT" sz="2400" dirty="0" smtClean="0"/>
              <a:t>	In questa fase saranno proposte ai bambini attività di generalizzazione delle esperienze concrete.</a:t>
            </a:r>
          </a:p>
          <a:p>
            <a:pPr algn="just">
              <a:buNone/>
            </a:pPr>
            <a:r>
              <a:rPr lang="it-IT" sz="2400" dirty="0" smtClean="0"/>
              <a:t>	Con l’uso dei programmi come </a:t>
            </a:r>
            <a:r>
              <a:rPr lang="it-IT" sz="2400" dirty="0" err="1" smtClean="0"/>
              <a:t>Paint</a:t>
            </a:r>
            <a:r>
              <a:rPr lang="it-IT" sz="2400" dirty="0" smtClean="0"/>
              <a:t> verrà chiesto ai bambini di disegnare un pupazzo di neve (</a:t>
            </a:r>
            <a:r>
              <a:rPr lang="it-IT" sz="2400" dirty="0" err="1" smtClean="0"/>
              <a:t>snowman</a:t>
            </a:r>
            <a:r>
              <a:rPr lang="it-IT" sz="2400" dirty="0" smtClean="0"/>
              <a:t>)oppure una palla di neve (</a:t>
            </a:r>
            <a:r>
              <a:rPr lang="it-IT" sz="2400" dirty="0" err="1" smtClean="0"/>
              <a:t>snowball</a:t>
            </a:r>
            <a:r>
              <a:rPr lang="it-IT" sz="2400" dirty="0" smtClean="0"/>
              <a:t>), o ancora un cristallo di ghiaccio (</a:t>
            </a:r>
            <a:r>
              <a:rPr lang="it-IT" sz="2400" dirty="0" err="1" smtClean="0"/>
              <a:t>ice</a:t>
            </a:r>
            <a:r>
              <a:rPr lang="it-IT" sz="2400" dirty="0" smtClean="0"/>
              <a:t> </a:t>
            </a:r>
            <a:r>
              <a:rPr lang="it-IT" sz="2400" dirty="0" err="1" smtClean="0"/>
              <a:t>crystal</a:t>
            </a:r>
            <a:r>
              <a:rPr lang="it-IT" sz="2400" dirty="0" smtClean="0"/>
              <a:t>) sulla LIM, PC o </a:t>
            </a:r>
            <a:r>
              <a:rPr lang="it-IT" sz="2400" dirty="0" err="1" smtClean="0"/>
              <a:t>tablet</a:t>
            </a:r>
            <a:r>
              <a:rPr lang="it-IT" sz="2400" dirty="0" smtClean="0"/>
              <a:t>. Con gli stessi strumenti si potranno ascoltare canzoncine da imparare	</a:t>
            </a:r>
          </a:p>
          <a:p>
            <a:pPr algn="just">
              <a:buNone/>
            </a:pPr>
            <a:r>
              <a:rPr lang="it-IT" sz="2400" dirty="0" smtClean="0"/>
              <a:t>	</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scuola dell’infanzia</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0" nodeType="clickEffect">
                                  <p:stCondLst>
                                    <p:cond delay="0"/>
                                  </p:stCondLst>
                                  <p:childTnLst>
                                    <p:animScale>
                                      <p:cBhvr>
                                        <p:cTn id="13"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Poesie</a:t>
            </a:r>
            <a:endParaRPr lang="it-IT" dirty="0"/>
          </a:p>
        </p:txBody>
      </p:sp>
      <p:sp>
        <p:nvSpPr>
          <p:cNvPr id="3" name="Segnaposto contenuto 2"/>
          <p:cNvSpPr>
            <a:spLocks noGrp="1"/>
          </p:cNvSpPr>
          <p:nvPr>
            <p:ph sz="half" idx="1"/>
          </p:nvPr>
        </p:nvSpPr>
        <p:spPr>
          <a:xfrm>
            <a:off x="457200" y="1340768"/>
            <a:ext cx="4038600" cy="4785395"/>
          </a:xfrm>
        </p:spPr>
        <p:txBody>
          <a:bodyPr/>
          <a:lstStyle/>
          <a:p>
            <a:pPr algn="ctr">
              <a:buNone/>
            </a:pPr>
            <a:endParaRPr lang="it-IT" sz="1200" b="1" dirty="0" smtClean="0"/>
          </a:p>
          <a:p>
            <a:pPr algn="ctr">
              <a:buNone/>
            </a:pPr>
            <a:endParaRPr lang="it-IT" sz="1200" b="1" dirty="0" smtClean="0"/>
          </a:p>
          <a:p>
            <a:pPr algn="ctr">
              <a:buNone/>
            </a:pPr>
            <a:endParaRPr lang="it-IT" sz="1200" b="1" dirty="0" smtClean="0"/>
          </a:p>
          <a:p>
            <a:pPr algn="ctr">
              <a:buNone/>
            </a:pPr>
            <a:r>
              <a:rPr lang="it-IT" sz="1200" b="1" dirty="0" err="1" smtClean="0"/>
              <a:t>Snowman</a:t>
            </a:r>
            <a:endParaRPr lang="it-IT" sz="1200" b="1" dirty="0" smtClean="0"/>
          </a:p>
          <a:p>
            <a:pPr algn="ctr">
              <a:buNone/>
            </a:pPr>
            <a:r>
              <a:rPr lang="it-IT" sz="1200" dirty="0" smtClean="0"/>
              <a:t>I’m a </a:t>
            </a:r>
            <a:r>
              <a:rPr lang="it-IT" sz="1200" dirty="0" err="1" smtClean="0"/>
              <a:t>little</a:t>
            </a:r>
            <a:r>
              <a:rPr lang="it-IT" sz="1200" dirty="0" smtClean="0"/>
              <a:t> </a:t>
            </a:r>
            <a:r>
              <a:rPr lang="it-IT" sz="1200" dirty="0" err="1" smtClean="0"/>
              <a:t>snowman</a:t>
            </a:r>
            <a:r>
              <a:rPr lang="it-IT" sz="1200" dirty="0" smtClean="0"/>
              <a:t>, </a:t>
            </a:r>
          </a:p>
          <a:p>
            <a:pPr algn="ctr">
              <a:buNone/>
            </a:pPr>
            <a:r>
              <a:rPr lang="it-IT" sz="1200" dirty="0" smtClean="0"/>
              <a:t>short and </a:t>
            </a:r>
            <a:r>
              <a:rPr lang="it-IT" sz="1200" dirty="0" err="1" smtClean="0"/>
              <a:t>fat</a:t>
            </a:r>
            <a:r>
              <a:rPr lang="it-IT" sz="1200" dirty="0" smtClean="0"/>
              <a:t>, </a:t>
            </a:r>
          </a:p>
          <a:p>
            <a:pPr algn="ctr">
              <a:buNone/>
            </a:pPr>
            <a:r>
              <a:rPr lang="it-IT" sz="1200" dirty="0" err="1" smtClean="0"/>
              <a:t>Here</a:t>
            </a:r>
            <a:r>
              <a:rPr lang="it-IT" sz="1200" dirty="0" smtClean="0"/>
              <a:t>’s </a:t>
            </a:r>
            <a:r>
              <a:rPr lang="it-IT" sz="1200" dirty="0" err="1" smtClean="0"/>
              <a:t>my</a:t>
            </a:r>
            <a:r>
              <a:rPr lang="it-IT" sz="1200" dirty="0" smtClean="0"/>
              <a:t> </a:t>
            </a:r>
            <a:r>
              <a:rPr lang="it-IT" sz="1200" dirty="0" err="1" smtClean="0"/>
              <a:t>scarf</a:t>
            </a:r>
            <a:r>
              <a:rPr lang="it-IT" sz="1200" dirty="0" smtClean="0"/>
              <a:t>,</a:t>
            </a:r>
          </a:p>
          <a:p>
            <a:pPr algn="ctr">
              <a:buNone/>
            </a:pPr>
            <a:r>
              <a:rPr lang="it-IT" sz="1200" dirty="0" err="1" smtClean="0"/>
              <a:t>here</a:t>
            </a:r>
            <a:r>
              <a:rPr lang="it-IT" sz="1200" dirty="0" smtClean="0"/>
              <a:t>’s </a:t>
            </a:r>
            <a:r>
              <a:rPr lang="it-IT" sz="1200" dirty="0" err="1" smtClean="0"/>
              <a:t>my</a:t>
            </a:r>
            <a:r>
              <a:rPr lang="it-IT" sz="1200" dirty="0" smtClean="0"/>
              <a:t> </a:t>
            </a:r>
            <a:r>
              <a:rPr lang="it-IT" sz="1200" dirty="0" err="1" smtClean="0"/>
              <a:t>hat</a:t>
            </a:r>
            <a:r>
              <a:rPr lang="it-IT" sz="1200" dirty="0" smtClean="0"/>
              <a:t>.</a:t>
            </a:r>
          </a:p>
          <a:p>
            <a:pPr algn="ctr">
              <a:buNone/>
            </a:pPr>
            <a:r>
              <a:rPr lang="it-IT" sz="1200" dirty="0" smtClean="0"/>
              <a:t>The </a:t>
            </a:r>
            <a:r>
              <a:rPr lang="it-IT" sz="1200" dirty="0" err="1" smtClean="0"/>
              <a:t>snow</a:t>
            </a:r>
            <a:r>
              <a:rPr lang="it-IT" sz="1200" dirty="0" smtClean="0"/>
              <a:t> </a:t>
            </a:r>
            <a:r>
              <a:rPr lang="it-IT" sz="1200" dirty="0" err="1" smtClean="0"/>
              <a:t>is</a:t>
            </a:r>
            <a:r>
              <a:rPr lang="it-IT" sz="1200" dirty="0" smtClean="0"/>
              <a:t> </a:t>
            </a:r>
            <a:r>
              <a:rPr lang="it-IT" sz="1200" dirty="0" err="1" smtClean="0"/>
              <a:t>falling</a:t>
            </a:r>
            <a:endParaRPr lang="it-IT" sz="1200" dirty="0" smtClean="0"/>
          </a:p>
          <a:p>
            <a:pPr algn="ctr">
              <a:buNone/>
            </a:pPr>
            <a:r>
              <a:rPr lang="it-IT" sz="1200" dirty="0" smtClean="0"/>
              <a:t>come and play</a:t>
            </a:r>
          </a:p>
          <a:p>
            <a:pPr algn="ctr">
              <a:buNone/>
            </a:pPr>
            <a:r>
              <a:rPr lang="it-IT" sz="1200" dirty="0" err="1" smtClean="0"/>
              <a:t>Build</a:t>
            </a:r>
            <a:r>
              <a:rPr lang="it-IT" sz="1200" dirty="0" smtClean="0"/>
              <a:t> a </a:t>
            </a:r>
            <a:r>
              <a:rPr lang="it-IT" sz="1200" dirty="0" err="1" smtClean="0"/>
              <a:t>snowman</a:t>
            </a:r>
            <a:endParaRPr lang="it-IT" sz="1200" dirty="0" smtClean="0"/>
          </a:p>
          <a:p>
            <a:pPr algn="ctr">
              <a:buNone/>
            </a:pPr>
            <a:r>
              <a:rPr lang="it-IT" sz="1200" dirty="0" err="1" smtClean="0"/>
              <a:t>everyday</a:t>
            </a:r>
            <a:endParaRPr lang="it-IT" sz="1200" dirty="0" smtClean="0"/>
          </a:p>
          <a:p>
            <a:endParaRPr lang="it-IT" dirty="0" smtClean="0"/>
          </a:p>
          <a:p>
            <a:endParaRPr lang="it-IT" dirty="0"/>
          </a:p>
        </p:txBody>
      </p:sp>
      <p:sp>
        <p:nvSpPr>
          <p:cNvPr id="4" name="Segnaposto contenuto 3"/>
          <p:cNvSpPr>
            <a:spLocks noGrp="1"/>
          </p:cNvSpPr>
          <p:nvPr>
            <p:ph sz="half" idx="2"/>
          </p:nvPr>
        </p:nvSpPr>
        <p:spPr/>
        <p:txBody>
          <a:bodyPr/>
          <a:lstStyle/>
          <a:p>
            <a:pPr algn="ctr">
              <a:buNone/>
            </a:pPr>
            <a:endParaRPr lang="it-IT" sz="1200" b="1" dirty="0" smtClean="0"/>
          </a:p>
          <a:p>
            <a:pPr algn="ctr">
              <a:buNone/>
            </a:pPr>
            <a:r>
              <a:rPr lang="it-IT" sz="1200" b="1" dirty="0" smtClean="0"/>
              <a:t>E’ arrivata la neve</a:t>
            </a:r>
            <a:endParaRPr lang="it-IT" sz="1200" dirty="0" smtClean="0"/>
          </a:p>
          <a:p>
            <a:pPr algn="ctr">
              <a:buNone/>
            </a:pPr>
            <a:r>
              <a:rPr lang="it-IT" sz="1200" dirty="0" smtClean="0"/>
              <a:t>	Giù dal cielo grigio </a:t>
            </a:r>
            <a:r>
              <a:rPr lang="it-IT" sz="1200" dirty="0" err="1" smtClean="0"/>
              <a:t>grigio</a:t>
            </a:r>
            <a:r>
              <a:rPr lang="it-IT" sz="1200" dirty="0" smtClean="0"/>
              <a:t/>
            </a:r>
            <a:br>
              <a:rPr lang="it-IT" sz="1200" dirty="0" smtClean="0"/>
            </a:br>
            <a:r>
              <a:rPr lang="it-IT" sz="1200" dirty="0" smtClean="0"/>
              <a:t>zitta </a:t>
            </a:r>
            <a:r>
              <a:rPr lang="it-IT" sz="1200" dirty="0" err="1" smtClean="0"/>
              <a:t>zitta</a:t>
            </a:r>
            <a:r>
              <a:rPr lang="it-IT" sz="1200" dirty="0" smtClean="0"/>
              <a:t/>
            </a:r>
            <a:br>
              <a:rPr lang="it-IT" sz="1200" dirty="0" smtClean="0"/>
            </a:br>
            <a:r>
              <a:rPr lang="it-IT" sz="1200" dirty="0" smtClean="0"/>
              <a:t>lieve </a:t>
            </a:r>
            <a:r>
              <a:rPr lang="it-IT" sz="1200" dirty="0" err="1" smtClean="0"/>
              <a:t>lieve</a:t>
            </a:r>
            <a:r>
              <a:rPr lang="it-IT" sz="1200" dirty="0" smtClean="0"/>
              <a:t/>
            </a:r>
            <a:br>
              <a:rPr lang="it-IT" sz="1200" dirty="0" smtClean="0"/>
            </a:br>
            <a:r>
              <a:rPr lang="it-IT" sz="1200" dirty="0" smtClean="0"/>
              <a:t>lenta </a:t>
            </a:r>
            <a:r>
              <a:rPr lang="it-IT" sz="1200" dirty="0" err="1" smtClean="0"/>
              <a:t>lenta</a:t>
            </a:r>
            <a:r>
              <a:rPr lang="it-IT" sz="1200" dirty="0" smtClean="0"/>
              <a:t/>
            </a:r>
            <a:br>
              <a:rPr lang="it-IT" sz="1200" dirty="0" smtClean="0"/>
            </a:br>
            <a:r>
              <a:rPr lang="it-IT" sz="1200" dirty="0" smtClean="0"/>
              <a:t>bianca </a:t>
            </a:r>
            <a:r>
              <a:rPr lang="it-IT" sz="1200" dirty="0" err="1" smtClean="0"/>
              <a:t>bianca</a:t>
            </a:r>
            <a:r>
              <a:rPr lang="it-IT" sz="1200" dirty="0" smtClean="0"/>
              <a:t/>
            </a:r>
            <a:br>
              <a:rPr lang="it-IT" sz="1200" dirty="0" smtClean="0"/>
            </a:br>
            <a:r>
              <a:rPr lang="it-IT" sz="1200" dirty="0" smtClean="0"/>
              <a:t>sulla terra vien la neve;</a:t>
            </a:r>
            <a:br>
              <a:rPr lang="it-IT" sz="1200" dirty="0" smtClean="0"/>
            </a:br>
            <a:r>
              <a:rPr lang="it-IT" sz="1200" dirty="0" smtClean="0"/>
              <a:t>mille bianche farfalline</a:t>
            </a:r>
            <a:br>
              <a:rPr lang="it-IT" sz="1200" dirty="0" smtClean="0"/>
            </a:br>
            <a:r>
              <a:rPr lang="it-IT" sz="1200" dirty="0" smtClean="0"/>
              <a:t>fanno il manto</a:t>
            </a:r>
            <a:br>
              <a:rPr lang="it-IT" sz="1200" dirty="0" smtClean="0"/>
            </a:br>
            <a:r>
              <a:rPr lang="it-IT" sz="1200" dirty="0" smtClean="0"/>
              <a:t>alle colline,</a:t>
            </a:r>
            <a:br>
              <a:rPr lang="it-IT" sz="1200" dirty="0" smtClean="0"/>
            </a:br>
            <a:r>
              <a:rPr lang="it-IT" sz="1200" dirty="0" smtClean="0"/>
              <a:t>mille candide farfalle</a:t>
            </a:r>
            <a:br>
              <a:rPr lang="it-IT" sz="1200" dirty="0" smtClean="0"/>
            </a:br>
            <a:r>
              <a:rPr lang="it-IT" sz="1200" dirty="0" smtClean="0"/>
              <a:t>fanno ai campi</a:t>
            </a:r>
            <a:br>
              <a:rPr lang="it-IT" sz="1200" dirty="0" smtClean="0"/>
            </a:br>
            <a:r>
              <a:rPr lang="it-IT" sz="1200" dirty="0" smtClean="0"/>
              <a:t>un bianco scialle.</a:t>
            </a:r>
            <a:br>
              <a:rPr lang="it-IT" sz="1200" dirty="0" smtClean="0"/>
            </a:br>
            <a:r>
              <a:rPr lang="it-IT" sz="1200" dirty="0" smtClean="0"/>
              <a:t>Mille fiocchi immacolati</a:t>
            </a:r>
            <a:br>
              <a:rPr lang="it-IT" sz="1200" dirty="0" smtClean="0"/>
            </a:br>
            <a:r>
              <a:rPr lang="it-IT" sz="1200" dirty="0" smtClean="0"/>
              <a:t>danno ai monti,</a:t>
            </a:r>
            <a:br>
              <a:rPr lang="it-IT" sz="1200" dirty="0" smtClean="0"/>
            </a:br>
            <a:r>
              <a:rPr lang="it-IT" sz="1200" dirty="0" smtClean="0"/>
              <a:t>ai boschi, ai prati,</a:t>
            </a:r>
            <a:br>
              <a:rPr lang="it-IT" sz="1200" dirty="0" smtClean="0"/>
            </a:br>
            <a:r>
              <a:rPr lang="it-IT" sz="1200" dirty="0" smtClean="0"/>
              <a:t>alle strade,</a:t>
            </a:r>
            <a:br>
              <a:rPr lang="it-IT" sz="1200" dirty="0" smtClean="0"/>
            </a:br>
            <a:r>
              <a:rPr lang="it-IT" sz="1200" dirty="0" smtClean="0"/>
              <a:t>ai tetti, al suolo</a:t>
            </a:r>
            <a:br>
              <a:rPr lang="it-IT" sz="1200" dirty="0" smtClean="0"/>
            </a:br>
            <a:r>
              <a:rPr lang="it-IT" sz="1200" dirty="0" smtClean="0"/>
              <a:t>un bellissimo lenzuolo.</a:t>
            </a:r>
            <a:br>
              <a:rPr lang="it-IT" sz="1200" dirty="0" smtClean="0"/>
            </a:br>
            <a:r>
              <a:rPr lang="it-IT" sz="1200" dirty="0" smtClean="0"/>
              <a:t>I bambini </a:t>
            </a:r>
            <a:r>
              <a:rPr lang="it-IT" sz="1200" dirty="0" err="1" smtClean="0"/>
              <a:t>guardan</a:t>
            </a:r>
            <a:r>
              <a:rPr lang="it-IT" sz="1200" dirty="0" smtClean="0"/>
              <a:t> fuori</a:t>
            </a:r>
            <a:br>
              <a:rPr lang="it-IT" sz="1200" dirty="0" smtClean="0"/>
            </a:br>
            <a:r>
              <a:rPr lang="it-IT" sz="1200" dirty="0" smtClean="0"/>
              <a:t>e non aprono più bocca</a:t>
            </a:r>
            <a:br>
              <a:rPr lang="it-IT" sz="1200" dirty="0" smtClean="0"/>
            </a:br>
            <a:r>
              <a:rPr lang="it-IT" sz="1200" dirty="0" smtClean="0"/>
              <a:t>e la neve lenta </a:t>
            </a:r>
            <a:r>
              <a:rPr lang="it-IT" sz="1200" dirty="0" err="1" smtClean="0"/>
              <a:t>lenta</a:t>
            </a:r>
            <a:r>
              <a:rPr lang="it-IT" sz="1200" dirty="0" smtClean="0"/>
              <a:t/>
            </a:r>
            <a:br>
              <a:rPr lang="it-IT" sz="1200" dirty="0" smtClean="0"/>
            </a:br>
            <a:r>
              <a:rPr lang="it-IT" sz="1200" dirty="0" smtClean="0"/>
              <a:t>scende </a:t>
            </a:r>
            <a:r>
              <a:rPr lang="it-IT" sz="1200" dirty="0" err="1" smtClean="0"/>
              <a:t>scende</a:t>
            </a:r>
            <a:r>
              <a:rPr lang="it-IT" sz="1200" dirty="0" smtClean="0"/>
              <a:t/>
            </a:r>
            <a:br>
              <a:rPr lang="it-IT" sz="1200" dirty="0" smtClean="0"/>
            </a:br>
            <a:r>
              <a:rPr lang="it-IT" sz="1200" dirty="0" smtClean="0"/>
              <a:t>fiocca </a:t>
            </a:r>
            <a:r>
              <a:rPr lang="it-IT" sz="1200" dirty="0" err="1" smtClean="0"/>
              <a:t>fiocca</a:t>
            </a:r>
            <a:r>
              <a:rPr lang="it-IT" sz="1200" dirty="0" smtClean="0"/>
              <a:t>.</a:t>
            </a:r>
          </a:p>
          <a:p>
            <a:pPr>
              <a:buNone/>
            </a:pPr>
            <a:endParaRPr lang="it-IT" sz="1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4" dur="500"/>
                                        <p:tgtEl>
                                          <p:spTgt spid="4">
                                            <p:txEl>
                                              <p:pRg st="1" end="1"/>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5" dur="500"/>
                                        <p:tgtEl>
                                          <p:spTgt spid="3">
                                            <p:txEl>
                                              <p:pRg st="4" end="4"/>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8" dur="500"/>
                                        <p:tgtEl>
                                          <p:spTgt spid="3">
                                            <p:txEl>
                                              <p:pRg st="5" end="5"/>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4" dur="500"/>
                                        <p:tgtEl>
                                          <p:spTgt spid="3">
                                            <p:txEl>
                                              <p:pRg st="7" end="7"/>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7" dur="500"/>
                                        <p:tgtEl>
                                          <p:spTgt spid="3">
                                            <p:txEl>
                                              <p:pRg st="8" end="8"/>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0" dur="500"/>
                                        <p:tgtEl>
                                          <p:spTgt spid="3">
                                            <p:txEl>
                                              <p:pRg st="9" end="9"/>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3" dur="500"/>
                                        <p:tgtEl>
                                          <p:spTgt spid="3">
                                            <p:txEl>
                                              <p:pRg st="10" end="10"/>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pregrafismo</a:t>
            </a:r>
            <a:endParaRPr lang="it-IT" dirty="0"/>
          </a:p>
        </p:txBody>
      </p:sp>
      <p:pic>
        <p:nvPicPr>
          <p:cNvPr id="5" name="Segnaposto contenuto 4" descr="guanti.gif"/>
          <p:cNvPicPr>
            <a:picLocks noGrp="1" noChangeAspect="1"/>
          </p:cNvPicPr>
          <p:nvPr>
            <p:ph sz="half" idx="1"/>
          </p:nvPr>
        </p:nvPicPr>
        <p:blipFill>
          <a:blip r:embed="rId2" cstate="print"/>
          <a:stretch>
            <a:fillRect/>
          </a:stretch>
        </p:blipFill>
        <p:spPr>
          <a:xfrm>
            <a:off x="857224" y="1857364"/>
            <a:ext cx="3162300" cy="3099606"/>
          </a:xfrm>
        </p:spPr>
      </p:pic>
      <p:pic>
        <p:nvPicPr>
          <p:cNvPr id="6" name="Segnaposto contenuto 5" descr="pregrafismo pupazzo.jpg"/>
          <p:cNvPicPr>
            <a:picLocks noGrp="1" noChangeAspect="1"/>
          </p:cNvPicPr>
          <p:nvPr>
            <p:ph sz="half" idx="2"/>
          </p:nvPr>
        </p:nvPicPr>
        <p:blipFill>
          <a:blip r:embed="rId3" cstate="print"/>
          <a:stretch>
            <a:fillRect/>
          </a:stretch>
        </p:blipFill>
        <p:spPr>
          <a:xfrm>
            <a:off x="5143504" y="1857364"/>
            <a:ext cx="3199655" cy="385765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heckerboard(across)">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e ancora</a:t>
            </a:r>
            <a:endParaRPr lang="it-IT" dirty="0"/>
          </a:p>
        </p:txBody>
      </p:sp>
      <p:pic>
        <p:nvPicPr>
          <p:cNvPr id="5" name="Segnaposto contenuto 4" descr="pinguino.jpg"/>
          <p:cNvPicPr>
            <a:picLocks noGrp="1" noChangeAspect="1"/>
          </p:cNvPicPr>
          <p:nvPr>
            <p:ph sz="half" idx="1"/>
          </p:nvPr>
        </p:nvPicPr>
        <p:blipFill>
          <a:blip r:embed="rId2" cstate="print"/>
          <a:stretch>
            <a:fillRect/>
          </a:stretch>
        </p:blipFill>
        <p:spPr>
          <a:xfrm>
            <a:off x="395536" y="2276872"/>
            <a:ext cx="3816424" cy="2952328"/>
          </a:xfrm>
        </p:spPr>
      </p:pic>
      <p:pic>
        <p:nvPicPr>
          <p:cNvPr id="6" name="Segnaposto contenuto 5" descr="fiocchi_neve.jpg"/>
          <p:cNvPicPr>
            <a:picLocks noGrp="1" noChangeAspect="1"/>
          </p:cNvPicPr>
          <p:nvPr>
            <p:ph sz="half" idx="2"/>
          </p:nvPr>
        </p:nvPicPr>
        <p:blipFill>
          <a:blip r:embed="rId3" cstate="print"/>
          <a:stretch>
            <a:fillRect/>
          </a:stretch>
        </p:blipFill>
        <p:spPr>
          <a:xfrm>
            <a:off x="4716016" y="2204864"/>
            <a:ext cx="4038600" cy="3731682"/>
          </a:xfrm>
        </p:spPr>
      </p:pic>
      <p:sp>
        <p:nvSpPr>
          <p:cNvPr id="8" name="CasellaDiTesto 7"/>
          <p:cNvSpPr txBox="1"/>
          <p:nvPr/>
        </p:nvSpPr>
        <p:spPr>
          <a:xfrm>
            <a:off x="4716016" y="1844824"/>
            <a:ext cx="3960440" cy="276999"/>
          </a:xfrm>
          <a:prstGeom prst="rect">
            <a:avLst/>
          </a:prstGeom>
          <a:noFill/>
        </p:spPr>
        <p:txBody>
          <a:bodyPr wrap="square" rtlCol="0">
            <a:spAutoFit/>
          </a:bodyPr>
          <a:lstStyle/>
          <a:p>
            <a:r>
              <a:rPr lang="it-IT" sz="1200" dirty="0" smtClean="0"/>
              <a:t>Punteggiamo e appendiamo i nostri lavori</a:t>
            </a:r>
            <a:endParaRPr lang="it-IT" sz="1200" dirty="0"/>
          </a:p>
        </p:txBody>
      </p:sp>
      <p:sp>
        <p:nvSpPr>
          <p:cNvPr id="9" name="CasellaDiTesto 8"/>
          <p:cNvSpPr txBox="1"/>
          <p:nvPr/>
        </p:nvSpPr>
        <p:spPr>
          <a:xfrm>
            <a:off x="395536" y="1844824"/>
            <a:ext cx="3816424" cy="461665"/>
          </a:xfrm>
          <a:prstGeom prst="rect">
            <a:avLst/>
          </a:prstGeom>
          <a:noFill/>
        </p:spPr>
        <p:txBody>
          <a:bodyPr wrap="square" rtlCol="0">
            <a:spAutoFit/>
          </a:bodyPr>
          <a:lstStyle/>
          <a:p>
            <a:r>
              <a:rPr lang="it-IT" sz="1200" dirty="0" smtClean="0"/>
              <a:t>Coloriamo il pinguino e incolliamo il sale o il cotone idrofilo sull’igloo</a:t>
            </a:r>
            <a:endParaRPr lang="it-IT"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heckerboard(across)">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Verifica, valutazione e autovalutazione</a:t>
            </a:r>
            <a:endParaRPr lang="it-IT" dirty="0"/>
          </a:p>
        </p:txBody>
      </p:sp>
      <p:sp>
        <p:nvSpPr>
          <p:cNvPr id="7" name="Segnaposto contenuto 6"/>
          <p:cNvSpPr>
            <a:spLocks noGrp="1"/>
          </p:cNvSpPr>
          <p:nvPr>
            <p:ph idx="1"/>
          </p:nvPr>
        </p:nvSpPr>
        <p:spPr>
          <a:xfrm>
            <a:off x="457200" y="1772815"/>
            <a:ext cx="8229600" cy="3240361"/>
          </a:xfrm>
        </p:spPr>
        <p:txBody>
          <a:bodyPr/>
          <a:lstStyle/>
          <a:p>
            <a:r>
              <a:rPr lang="it-IT" sz="1600" dirty="0" smtClean="0"/>
              <a:t>La verifica è il momento della raccolta dei dati utili per la valutazione.</a:t>
            </a:r>
          </a:p>
          <a:p>
            <a:r>
              <a:rPr lang="it-IT" sz="1600" dirty="0" smtClean="0"/>
              <a:t>Verifica iniziale: prerequisiti</a:t>
            </a:r>
          </a:p>
          <a:p>
            <a:r>
              <a:rPr lang="it-IT" sz="1600" dirty="0" smtClean="0"/>
              <a:t>Verifica in itinere: formativa</a:t>
            </a:r>
          </a:p>
          <a:p>
            <a:r>
              <a:rPr lang="it-IT" sz="1600" dirty="0" smtClean="0"/>
              <a:t>Verifica finale: raggiungimento competenze</a:t>
            </a:r>
          </a:p>
          <a:p>
            <a:pPr>
              <a:buNone/>
            </a:pPr>
            <a:endParaRPr lang="it-IT" sz="1600" dirty="0" smtClean="0"/>
          </a:p>
          <a:p>
            <a:pPr>
              <a:buNone/>
            </a:pPr>
            <a:r>
              <a:rPr lang="it-IT" sz="1600" dirty="0" smtClean="0"/>
              <a:t>	La valutazione non esprime un giudizio assoluto di valore, ma significa conoscere e comprendere in che modo si sono raggiunte le competenze (sì, no, in parte) da ciascun bambino per individuare i processi da promuovere per favorire la maturazione e lo sviluppo. </a:t>
            </a:r>
          </a:p>
          <a:p>
            <a:pPr>
              <a:buNone/>
            </a:pPr>
            <a:r>
              <a:rPr lang="it-IT" sz="1600" dirty="0" smtClean="0"/>
              <a:t>	</a:t>
            </a:r>
          </a:p>
          <a:p>
            <a:pPr>
              <a:buNone/>
            </a:pPr>
            <a:r>
              <a:rPr lang="it-IT" sz="1600" dirty="0" smtClean="0"/>
              <a:t>	Per una buona riuscita del processo di insegnamento apprendimento è molto importante anche l’autovalutazione che il docente riesce a fare del proprio lavoro</a:t>
            </a:r>
          </a:p>
          <a:p>
            <a:pPr>
              <a:buNone/>
            </a:pPr>
            <a:endParaRPr lang="it-IT" sz="1800" dirty="0" smtClean="0"/>
          </a:p>
          <a:p>
            <a:pPr>
              <a:buNone/>
            </a:pPr>
            <a:r>
              <a:rPr lang="it-IT" sz="1800" dirty="0" smtClean="0"/>
              <a:t>	</a:t>
            </a:r>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4" dur="500"/>
                                        <p:tgtEl>
                                          <p:spTgt spid="7">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7" dur="500"/>
                                        <p:tgtEl>
                                          <p:spTgt spid="7">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randombar(horizontal)">
                                      <p:cBhvr>
                                        <p:cTn id="20" dur="500"/>
                                        <p:tgtEl>
                                          <p:spTgt spid="7">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randombar(horizontal)">
                                      <p:cBhvr>
                                        <p:cTn id="23" dur="500"/>
                                        <p:tgtEl>
                                          <p:spTgt spid="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8" dur="500"/>
                                        <p:tgtEl>
                                          <p:spTgt spid="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randombar(horizontal)">
                                      <p:cBhvr>
                                        <p:cTn id="33" dur="500"/>
                                        <p:tgtEl>
                                          <p:spTgt spid="7">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7">
                                            <p:txEl>
                                              <p:pRg st="7" end="7"/>
                                            </p:txEl>
                                          </p:spTgt>
                                        </p:tgtEl>
                                        <p:attrNameLst>
                                          <p:attrName>style.visibility</p:attrName>
                                        </p:attrNameLst>
                                      </p:cBhvr>
                                      <p:to>
                                        <p:strVal val="visible"/>
                                      </p:to>
                                    </p:set>
                                    <p:animEffect transition="in" filter="randombar(horizontal)">
                                      <p:cBhvr>
                                        <p:cTn id="38"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scheda di verifica</a:t>
            </a:r>
            <a:endParaRPr lang="it-IT" dirty="0"/>
          </a:p>
        </p:txBody>
      </p:sp>
      <p:graphicFrame>
        <p:nvGraphicFramePr>
          <p:cNvPr id="5" name="Segnaposto contenuto 4"/>
          <p:cNvGraphicFramePr>
            <a:graphicFrameLocks noGrp="1"/>
          </p:cNvGraphicFramePr>
          <p:nvPr>
            <p:ph idx="1"/>
          </p:nvPr>
        </p:nvGraphicFramePr>
        <p:xfrm>
          <a:off x="467544" y="1916832"/>
          <a:ext cx="8229600" cy="3291840"/>
        </p:xfrm>
        <a:graphic>
          <a:graphicData uri="http://schemas.openxmlformats.org/drawingml/2006/table">
            <a:tbl>
              <a:tblPr firstRow="1" bandRow="1">
                <a:tableStyleId>{5C22544A-7EE6-4342-B048-85BDC9FD1C3A}</a:tableStyleId>
              </a:tblPr>
              <a:tblGrid>
                <a:gridCol w="2743200"/>
                <a:gridCol w="914400"/>
                <a:gridCol w="914400"/>
                <a:gridCol w="1044624"/>
                <a:gridCol w="2612976"/>
              </a:tblGrid>
              <a:tr h="313084">
                <a:tc>
                  <a:txBody>
                    <a:bodyPr/>
                    <a:lstStyle/>
                    <a:p>
                      <a:r>
                        <a:rPr lang="it-IT" dirty="0" smtClean="0"/>
                        <a:t>Competenza</a:t>
                      </a:r>
                      <a:endParaRPr lang="it-IT" dirty="0"/>
                    </a:p>
                  </a:txBody>
                  <a:tcPr>
                    <a:solidFill>
                      <a:srgbClr val="00B0F0"/>
                    </a:solidFill>
                  </a:tcPr>
                </a:tc>
                <a:tc>
                  <a:txBody>
                    <a:bodyPr/>
                    <a:lstStyle/>
                    <a:p>
                      <a:r>
                        <a:rPr lang="it-IT" dirty="0" smtClean="0"/>
                        <a:t>Sì</a:t>
                      </a:r>
                      <a:endParaRPr lang="it-IT" dirty="0"/>
                    </a:p>
                  </a:txBody>
                  <a:tcPr>
                    <a:solidFill>
                      <a:srgbClr val="00B0F0"/>
                    </a:solidFill>
                  </a:tcPr>
                </a:tc>
                <a:tc>
                  <a:txBody>
                    <a:bodyPr/>
                    <a:lstStyle/>
                    <a:p>
                      <a:r>
                        <a:rPr lang="it-IT" dirty="0" smtClean="0"/>
                        <a:t>No</a:t>
                      </a:r>
                      <a:endParaRPr lang="it-IT" dirty="0"/>
                    </a:p>
                  </a:txBody>
                  <a:tcPr>
                    <a:solidFill>
                      <a:srgbClr val="00B0F0"/>
                    </a:solidFill>
                  </a:tcPr>
                </a:tc>
                <a:tc>
                  <a:txBody>
                    <a:bodyPr/>
                    <a:lstStyle/>
                    <a:p>
                      <a:r>
                        <a:rPr lang="it-IT" dirty="0" smtClean="0"/>
                        <a:t>In parte</a:t>
                      </a:r>
                      <a:endParaRPr lang="it-IT" dirty="0"/>
                    </a:p>
                  </a:txBody>
                  <a:tcPr>
                    <a:solidFill>
                      <a:srgbClr val="00B0F0"/>
                    </a:solidFill>
                  </a:tcPr>
                </a:tc>
                <a:tc>
                  <a:txBody>
                    <a:bodyPr/>
                    <a:lstStyle/>
                    <a:p>
                      <a:r>
                        <a:rPr lang="it-IT" dirty="0" smtClean="0"/>
                        <a:t>note</a:t>
                      </a:r>
                      <a:endParaRPr lang="it-IT" dirty="0"/>
                    </a:p>
                  </a:txBody>
                  <a:tcPr>
                    <a:solidFill>
                      <a:srgbClr val="00B0F0"/>
                    </a:solidFill>
                  </a:tcPr>
                </a:tc>
              </a:tr>
              <a:tr h="331811">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r>
              <a:tr h="313084">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r>
              <a:tr h="313084">
                <a:tc>
                  <a:txBody>
                    <a:bodyPr/>
                    <a:lstStyle/>
                    <a:p>
                      <a:endParaRPr lang="it-IT"/>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r>
              <a:tr h="313084">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r>
              <a:tr h="313084">
                <a:tc>
                  <a:txBody>
                    <a:bodyPr/>
                    <a:lstStyle/>
                    <a:p>
                      <a:endParaRPr lang="it-IT"/>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r>
              <a:tr h="313084">
                <a:tc>
                  <a:txBody>
                    <a:bodyPr/>
                    <a:lstStyle/>
                    <a:p>
                      <a:endParaRPr lang="it-IT"/>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r>
              <a:tr h="313084">
                <a:tc>
                  <a:txBody>
                    <a:bodyPr/>
                    <a:lstStyle/>
                    <a:p>
                      <a:endParaRPr lang="it-IT"/>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r>
              <a:tr h="313084">
                <a:tc>
                  <a:txBody>
                    <a:bodyPr/>
                    <a:lstStyle/>
                    <a:p>
                      <a:endParaRPr lang="it-IT"/>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c>
                  <a:txBody>
                    <a:bodyPr/>
                    <a:lstStyle/>
                    <a:p>
                      <a:endParaRPr lang="it-IT" dirty="0"/>
                    </a:p>
                  </a:txBody>
                  <a:tcPr>
                    <a:solidFill>
                      <a:srgbClr val="00B0F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Documentazione</a:t>
            </a:r>
            <a:endParaRPr lang="it-IT" dirty="0"/>
          </a:p>
        </p:txBody>
      </p:sp>
      <p:sp>
        <p:nvSpPr>
          <p:cNvPr id="3" name="Segnaposto contenuto 2"/>
          <p:cNvSpPr>
            <a:spLocks noGrp="1"/>
          </p:cNvSpPr>
          <p:nvPr>
            <p:ph idx="1"/>
          </p:nvPr>
        </p:nvSpPr>
        <p:spPr>
          <a:xfrm>
            <a:off x="457200" y="1600201"/>
            <a:ext cx="8229600" cy="2260848"/>
          </a:xfrm>
        </p:spPr>
        <p:txBody>
          <a:bodyPr/>
          <a:lstStyle/>
          <a:p>
            <a:endParaRPr lang="it-IT" dirty="0" smtClean="0"/>
          </a:p>
          <a:p>
            <a:r>
              <a:rPr lang="it-IT" dirty="0" smtClean="0"/>
              <a:t>Tutti i lavori dei bambini del percorso “Viviamo le stagioni” saranno rilegati e consegnati a fine anno scolastico.</a:t>
            </a:r>
            <a:endParaRPr lang="it-IT" dirty="0"/>
          </a:p>
        </p:txBody>
      </p:sp>
      <p:sp>
        <p:nvSpPr>
          <p:cNvPr id="4" name="CasellaDiTesto 3"/>
          <p:cNvSpPr txBox="1"/>
          <p:nvPr/>
        </p:nvSpPr>
        <p:spPr>
          <a:xfrm>
            <a:off x="755576" y="3645024"/>
            <a:ext cx="7488832" cy="1261884"/>
          </a:xfrm>
          <a:prstGeom prst="rect">
            <a:avLst/>
          </a:prstGeom>
          <a:noFill/>
        </p:spPr>
        <p:txBody>
          <a:bodyPr wrap="square" rtlCol="0">
            <a:spAutoFit/>
          </a:bodyPr>
          <a:lstStyle/>
          <a:p>
            <a:pPr algn="ct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it-IT"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it-IT" sz="4000" b="1" dirty="0" smtClean="0">
                <a:ln w="10541" cmpd="sng">
                  <a:solidFill>
                    <a:schemeClr val="accent1">
                      <a:shade val="88000"/>
                      <a:satMod val="110000"/>
                    </a:schemeClr>
                  </a:solidFill>
                  <a:prstDash val="solid"/>
                </a:ln>
                <a:solidFill>
                  <a:srgbClr val="A50021"/>
                </a:solidFill>
              </a:rPr>
              <a:t>Grazie per l’attenzione!</a:t>
            </a:r>
            <a:endParaRPr lang="it-IT" sz="4000" b="1" dirty="0">
              <a:ln w="10541" cmpd="sng">
                <a:solidFill>
                  <a:schemeClr val="accent1">
                    <a:shade val="88000"/>
                    <a:satMod val="110000"/>
                  </a:schemeClr>
                </a:solidFill>
                <a:prstDash val="solid"/>
              </a:ln>
              <a:solidFill>
                <a:srgbClr val="A5002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Traccia</a:t>
            </a:r>
            <a:endParaRPr lang="it-IT" dirty="0"/>
          </a:p>
        </p:txBody>
      </p:sp>
      <p:sp>
        <p:nvSpPr>
          <p:cNvPr id="3" name="Segnaposto contenuto 2"/>
          <p:cNvSpPr>
            <a:spLocks noGrp="1"/>
          </p:cNvSpPr>
          <p:nvPr>
            <p:ph idx="1"/>
          </p:nvPr>
        </p:nvSpPr>
        <p:spPr>
          <a:xfrm>
            <a:off x="457200" y="2420889"/>
            <a:ext cx="8229600" cy="2664296"/>
          </a:xfrm>
        </p:spPr>
        <p:txBody>
          <a:bodyPr/>
          <a:lstStyle/>
          <a:p>
            <a:pPr algn="just"/>
            <a:r>
              <a:rPr lang="it-IT" dirty="0" smtClean="0"/>
              <a:t>Conoscere caratteristiche stagionali dell’inverno: la neve. Scelga gli obiettivi pedagogici, le attività e la metodologia che ritiene più adeguate per proporre un intervento educativo con bambini di 5 anni.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Motivazione</a:t>
            </a:r>
            <a:endParaRPr lang="it-IT" dirty="0"/>
          </a:p>
        </p:txBody>
      </p:sp>
      <p:sp>
        <p:nvSpPr>
          <p:cNvPr id="3" name="Segnaposto contenuto 2"/>
          <p:cNvSpPr>
            <a:spLocks noGrp="1"/>
          </p:cNvSpPr>
          <p:nvPr>
            <p:ph idx="1"/>
          </p:nvPr>
        </p:nvSpPr>
        <p:spPr>
          <a:xfrm>
            <a:off x="457200" y="1772817"/>
            <a:ext cx="8229600" cy="3240359"/>
          </a:xfrm>
        </p:spPr>
        <p:txBody>
          <a:bodyPr/>
          <a:lstStyle/>
          <a:p>
            <a:pPr algn="just"/>
            <a:r>
              <a:rPr lang="it-IT" sz="1400" dirty="0" smtClean="0"/>
              <a:t>All’interno del progetto annuale “Viviamo le stagioni” si colloca anche “Inverno: istruzioni per l’uso” (gennaio/marzo). Esso nasce dal desiderio di esplorare insieme ai bambini il mondo circostante, come si modifica e si trasforma nella ciclicità delle stagioni; inoltre nasce dal presupposto che l’apprendimento è un processo che si costruisce a contatto diretto con l’ambiente che ci circonda: natura, persone, oggetti.</a:t>
            </a:r>
          </a:p>
          <a:p>
            <a:r>
              <a:rPr lang="it-IT" sz="1400" dirty="0" smtClean="0"/>
              <a:t>Conoscere stagioni, il loro susseguirsi, le caratteristiche che ne contraddistinguono i cambiamenti, significa per i bambini comprendere in parte l’organizzazione dell’ecosistema naturale, ma anche imparare ad amare le bellezze naturali in tutti i loro aspetti.</a:t>
            </a:r>
          </a:p>
          <a:p>
            <a:pPr algn="just"/>
            <a:r>
              <a:rPr lang="it-IT" sz="1400" dirty="0" smtClean="0"/>
              <a:t>“L’apprendimento avviene attraverso l’azione, l’esplorazione, il contatto con gli oggetti, la natura, l’arte, il territorio, in una dimensione ludica, da intendersi come forma tipica di relazione e di conoscenza” (Indicazioni Nazionali per il curricolo della scuola dell’infanzia e del primo ciclo d’istruzione, 2012).</a:t>
            </a:r>
          </a:p>
          <a:p>
            <a:pPr algn="just"/>
            <a:r>
              <a:rPr lang="it-IT" sz="1400" dirty="0" smtClean="0"/>
              <a:t>Ogni stagione avrà un sfondo integratore che accompagnerà i bambini durante tutte le attività svolte nel periodo. Il personaggio dell’inverno è CRYSTAL </a:t>
            </a:r>
          </a:p>
          <a:p>
            <a:pPr>
              <a:buNone/>
            </a:pPr>
            <a:endParaRPr lang="it-IT" sz="1400" dirty="0"/>
          </a:p>
        </p:txBody>
      </p:sp>
      <p:pic>
        <p:nvPicPr>
          <p:cNvPr id="4" name="Immagine 3" descr="crystal.jpg"/>
          <p:cNvPicPr>
            <a:picLocks noChangeAspect="1"/>
          </p:cNvPicPr>
          <p:nvPr/>
        </p:nvPicPr>
        <p:blipFill>
          <a:blip r:embed="rId2" cstate="print"/>
          <a:stretch>
            <a:fillRect/>
          </a:stretch>
        </p:blipFill>
        <p:spPr>
          <a:xfrm>
            <a:off x="5868144" y="4797152"/>
            <a:ext cx="1436886" cy="15104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diamond(in)">
                                      <p:cBhvr>
                                        <p:cTn id="2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Analisi del contesto</a:t>
            </a:r>
            <a:endParaRPr lang="it-IT" dirty="0"/>
          </a:p>
        </p:txBody>
      </p:sp>
      <p:sp>
        <p:nvSpPr>
          <p:cNvPr id="3" name="Segnaposto contenuto 2"/>
          <p:cNvSpPr>
            <a:spLocks noGrp="1"/>
          </p:cNvSpPr>
          <p:nvPr>
            <p:ph idx="1"/>
          </p:nvPr>
        </p:nvSpPr>
        <p:spPr>
          <a:xfrm>
            <a:off x="457200" y="1772817"/>
            <a:ext cx="8229600" cy="3672408"/>
          </a:xfrm>
        </p:spPr>
        <p:txBody>
          <a:bodyPr/>
          <a:lstStyle/>
          <a:p>
            <a:pPr>
              <a:buNone/>
            </a:pPr>
            <a:r>
              <a:rPr lang="it-IT" sz="2800" dirty="0" smtClean="0"/>
              <a:t>	</a:t>
            </a:r>
            <a:r>
              <a:rPr lang="it-IT" sz="2400" dirty="0" smtClean="0"/>
              <a:t>Scuola di Napoli.</a:t>
            </a:r>
          </a:p>
          <a:p>
            <a:pPr>
              <a:buNone/>
            </a:pPr>
            <a:r>
              <a:rPr lang="it-IT" sz="2400" dirty="0" smtClean="0"/>
              <a:t>	Sezione omogenea di bambini di 5 anni (10 femmine e 8 maschi)</a:t>
            </a:r>
          </a:p>
          <a:p>
            <a:pPr>
              <a:buNone/>
            </a:pPr>
            <a:r>
              <a:rPr lang="it-IT" sz="2400" dirty="0" smtClean="0"/>
              <a:t>	All’interno della sezione ci sono 2 gemelli (un maschio e una femmina) egiziani, immigrati di prima generazione in Italia già da 3 anni e 1 bambino certificato ADHD con sostegno per 12,5 ore/</a:t>
            </a:r>
            <a:r>
              <a:rPr lang="it-IT" sz="2400" dirty="0" err="1" smtClean="0"/>
              <a:t>sett</a:t>
            </a:r>
            <a:r>
              <a:rPr lang="it-IT" sz="2400" dirty="0" smtClean="0"/>
              <a:t>.</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lstStyle/>
          <a:p>
            <a:r>
              <a:rPr lang="it-IT" dirty="0" smtClean="0"/>
              <a:t>Key </a:t>
            </a:r>
            <a:r>
              <a:rPr lang="it-IT" dirty="0" err="1" smtClean="0"/>
              <a:t>competences</a:t>
            </a:r>
            <a:endParaRPr lang="it-IT" dirty="0"/>
          </a:p>
        </p:txBody>
      </p:sp>
      <p:sp>
        <p:nvSpPr>
          <p:cNvPr id="3" name="Segnaposto contenuto 2"/>
          <p:cNvSpPr>
            <a:spLocks noGrp="1"/>
          </p:cNvSpPr>
          <p:nvPr>
            <p:ph idx="1"/>
          </p:nvPr>
        </p:nvSpPr>
        <p:spPr>
          <a:xfrm>
            <a:off x="457200" y="2132856"/>
            <a:ext cx="8229600" cy="3993307"/>
          </a:xfrm>
        </p:spPr>
        <p:txBody>
          <a:bodyPr/>
          <a:lstStyle/>
          <a:p>
            <a:r>
              <a:rPr lang="it-IT" sz="2400" dirty="0" smtClean="0"/>
              <a:t>Comunicare nella madre lingua</a:t>
            </a:r>
          </a:p>
          <a:p>
            <a:r>
              <a:rPr lang="it-IT" sz="2400" dirty="0" smtClean="0"/>
              <a:t>Comunicare nella lingua straniera</a:t>
            </a:r>
          </a:p>
          <a:p>
            <a:r>
              <a:rPr lang="it-IT" sz="2400" dirty="0" smtClean="0"/>
              <a:t>Competenze scientifiche</a:t>
            </a:r>
          </a:p>
          <a:p>
            <a:r>
              <a:rPr lang="it-IT" sz="2400" dirty="0" smtClean="0"/>
              <a:t>Competenze sociali e civiche</a:t>
            </a:r>
          </a:p>
          <a:p>
            <a:r>
              <a:rPr lang="it-IT" sz="2400" dirty="0" smtClean="0"/>
              <a:t>Imparare a imparare</a:t>
            </a:r>
          </a:p>
          <a:p>
            <a:r>
              <a:rPr lang="it-IT" sz="2400" dirty="0" smtClean="0"/>
              <a:t>Consapevolezza ed espressione culturale</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Campi di esperienza coinvolti</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1" nodeType="clickEffect">
                                  <p:stCondLst>
                                    <p:cond delay="0"/>
                                  </p:stCondLst>
                                  <p:childTnLst>
                                    <p:animRot by="21600000">
                                      <p:cBhvr>
                                        <p:cTn id="18"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Graphic spid="4" grpId="1">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Traguardi per lo sviluppo della competenza</a:t>
            </a:r>
            <a:endParaRPr lang="it-IT" dirty="0"/>
          </a:p>
        </p:txBody>
      </p:sp>
      <p:sp>
        <p:nvSpPr>
          <p:cNvPr id="6" name="Segnaposto contenuto 5"/>
          <p:cNvSpPr>
            <a:spLocks noGrp="1"/>
          </p:cNvSpPr>
          <p:nvPr>
            <p:ph sz="half" idx="1"/>
          </p:nvPr>
        </p:nvSpPr>
        <p:spPr>
          <a:xfrm>
            <a:off x="457200" y="1844825"/>
            <a:ext cx="4038600" cy="1872208"/>
          </a:xfrm>
        </p:spPr>
        <p:txBody>
          <a:bodyPr/>
          <a:lstStyle/>
          <a:p>
            <a:pPr>
              <a:buNone/>
            </a:pPr>
            <a:r>
              <a:rPr lang="it-IT" sz="1100" b="1" dirty="0" smtClean="0"/>
              <a:t>I discorsi e le parole</a:t>
            </a:r>
          </a:p>
          <a:p>
            <a:pPr>
              <a:buNone/>
            </a:pPr>
            <a:r>
              <a:rPr lang="it-IT" sz="1100" dirty="0" smtClean="0"/>
              <a:t>Usa la lingua italiana, arricchisce e precisa il</a:t>
            </a:r>
          </a:p>
          <a:p>
            <a:pPr>
              <a:buNone/>
            </a:pPr>
            <a:r>
              <a:rPr lang="it-IT" sz="1100" dirty="0" smtClean="0"/>
              <a:t>proprio lessico.</a:t>
            </a:r>
          </a:p>
          <a:p>
            <a:pPr>
              <a:buNone/>
            </a:pPr>
            <a:r>
              <a:rPr lang="it-IT" sz="1100" dirty="0" smtClean="0"/>
              <a:t>Sa esprimere e comunicare agli altri emozioni e sentimenti in </a:t>
            </a:r>
          </a:p>
          <a:p>
            <a:pPr>
              <a:buNone/>
            </a:pPr>
            <a:r>
              <a:rPr lang="it-IT" sz="1100" dirty="0" smtClean="0"/>
              <a:t>forma verbale.</a:t>
            </a:r>
          </a:p>
          <a:p>
            <a:pPr>
              <a:buNone/>
            </a:pPr>
            <a:r>
              <a:rPr lang="it-IT" sz="1100" dirty="0" smtClean="0"/>
              <a:t>Sperimenta rime e filastrocche. </a:t>
            </a:r>
          </a:p>
          <a:p>
            <a:pPr>
              <a:buNone/>
            </a:pPr>
            <a:r>
              <a:rPr lang="it-IT" sz="1100" dirty="0" smtClean="0"/>
              <a:t>Ascolta e comprende narrazioni, racconta e inventa storie.</a:t>
            </a:r>
          </a:p>
          <a:p>
            <a:pPr>
              <a:buNone/>
            </a:pPr>
            <a:r>
              <a:rPr lang="it-IT" sz="1100" dirty="0" smtClean="0"/>
              <a:t>Scopre la presenza di lingue diverse</a:t>
            </a:r>
            <a:endParaRPr lang="it-IT" sz="1100" dirty="0"/>
          </a:p>
        </p:txBody>
      </p:sp>
      <p:sp>
        <p:nvSpPr>
          <p:cNvPr id="7" name="Segnaposto contenuto 6"/>
          <p:cNvSpPr>
            <a:spLocks noGrp="1"/>
          </p:cNvSpPr>
          <p:nvPr>
            <p:ph sz="half" idx="2"/>
          </p:nvPr>
        </p:nvSpPr>
        <p:spPr>
          <a:xfrm>
            <a:off x="4648200" y="1844825"/>
            <a:ext cx="4038600" cy="1656184"/>
          </a:xfrm>
        </p:spPr>
        <p:txBody>
          <a:bodyPr/>
          <a:lstStyle/>
          <a:p>
            <a:pPr>
              <a:buNone/>
            </a:pPr>
            <a:r>
              <a:rPr lang="it-IT" sz="1100" b="1" dirty="0" smtClean="0"/>
              <a:t>Il corpo e il movimento</a:t>
            </a:r>
          </a:p>
          <a:p>
            <a:pPr>
              <a:buNone/>
            </a:pPr>
            <a:r>
              <a:rPr lang="it-IT" sz="1100" dirty="0" smtClean="0"/>
              <a:t>Riconosce i segnali del proprio corpo.</a:t>
            </a:r>
          </a:p>
          <a:p>
            <a:pPr>
              <a:buNone/>
            </a:pPr>
            <a:r>
              <a:rPr lang="it-IT" sz="1100" dirty="0" smtClean="0"/>
              <a:t>Controlla l’esecuzione del gesto</a:t>
            </a:r>
          </a:p>
          <a:p>
            <a:pPr>
              <a:buNone/>
            </a:pPr>
            <a:r>
              <a:rPr lang="it-IT" sz="1100" dirty="0" smtClean="0"/>
              <a:t>Sperimenta schemi posturali e li applica nei giochi individuali </a:t>
            </a:r>
          </a:p>
          <a:p>
            <a:pPr>
              <a:buNone/>
            </a:pPr>
            <a:r>
              <a:rPr lang="it-IT" sz="1100" dirty="0" smtClean="0"/>
              <a:t>e di gruppo</a:t>
            </a:r>
          </a:p>
          <a:p>
            <a:pPr>
              <a:buNone/>
            </a:pPr>
            <a:endParaRPr lang="it-IT" sz="1100" dirty="0" smtClean="0"/>
          </a:p>
          <a:p>
            <a:pPr>
              <a:buNone/>
            </a:pPr>
            <a:endParaRPr lang="it-IT" sz="1100" dirty="0"/>
          </a:p>
        </p:txBody>
      </p:sp>
      <p:sp>
        <p:nvSpPr>
          <p:cNvPr id="8" name="CasellaDiTesto 7"/>
          <p:cNvSpPr txBox="1"/>
          <p:nvPr/>
        </p:nvSpPr>
        <p:spPr>
          <a:xfrm>
            <a:off x="4644008" y="2924944"/>
            <a:ext cx="3960440" cy="1446550"/>
          </a:xfrm>
          <a:prstGeom prst="rect">
            <a:avLst/>
          </a:prstGeom>
          <a:noFill/>
        </p:spPr>
        <p:txBody>
          <a:bodyPr wrap="square" rtlCol="0">
            <a:spAutoFit/>
          </a:bodyPr>
          <a:lstStyle/>
          <a:p>
            <a:endParaRPr lang="it-IT" sz="1100" b="1" dirty="0" smtClean="0">
              <a:latin typeface="+mn-lt"/>
            </a:endParaRPr>
          </a:p>
          <a:p>
            <a:r>
              <a:rPr lang="it-IT" sz="1100" b="1" dirty="0" smtClean="0">
                <a:latin typeface="+mn-lt"/>
              </a:rPr>
              <a:t>La conoscenza del mondo</a:t>
            </a:r>
          </a:p>
          <a:p>
            <a:pPr algn="just"/>
            <a:r>
              <a:rPr lang="it-IT" sz="1100" dirty="0" smtClean="0">
                <a:latin typeface="+mn-lt"/>
              </a:rPr>
              <a:t>Osserva con attenzione l’ambiente e i fenomeni naturali, accorgendosi dei loro cambiamenti.</a:t>
            </a:r>
          </a:p>
          <a:p>
            <a:pPr algn="just"/>
            <a:r>
              <a:rPr lang="it-IT" sz="1100" dirty="0" smtClean="0">
                <a:latin typeface="+mn-lt"/>
              </a:rPr>
              <a:t>Raggruppa e ordina oggetti e materiali secondo criteri diversi, ne identifica alcune proprietà.</a:t>
            </a:r>
          </a:p>
          <a:p>
            <a:pPr algn="just"/>
            <a:r>
              <a:rPr lang="it-IT" sz="1100" dirty="0" smtClean="0">
                <a:latin typeface="+mn-lt"/>
              </a:rPr>
              <a:t>Individua le posizioni di oggetti e persone nello spazio</a:t>
            </a:r>
          </a:p>
          <a:p>
            <a:endParaRPr lang="it-IT" sz="1100" b="1" dirty="0"/>
          </a:p>
        </p:txBody>
      </p:sp>
      <p:sp>
        <p:nvSpPr>
          <p:cNvPr id="9" name="CasellaDiTesto 8"/>
          <p:cNvSpPr txBox="1"/>
          <p:nvPr/>
        </p:nvSpPr>
        <p:spPr>
          <a:xfrm>
            <a:off x="539552" y="3789040"/>
            <a:ext cx="3816424" cy="938719"/>
          </a:xfrm>
          <a:prstGeom prst="rect">
            <a:avLst/>
          </a:prstGeom>
          <a:noFill/>
        </p:spPr>
        <p:txBody>
          <a:bodyPr wrap="square" rtlCol="0">
            <a:spAutoFit/>
          </a:bodyPr>
          <a:lstStyle/>
          <a:p>
            <a:r>
              <a:rPr lang="it-IT" sz="1100" b="1" dirty="0" smtClean="0">
                <a:latin typeface="+mn-lt"/>
              </a:rPr>
              <a:t>Immagini suoni colori</a:t>
            </a:r>
          </a:p>
          <a:p>
            <a:r>
              <a:rPr lang="it-IT" sz="1100" dirty="0" smtClean="0">
                <a:latin typeface="+mn-lt"/>
              </a:rPr>
              <a:t>Comunica, esprime emozioni, racconta.</a:t>
            </a:r>
          </a:p>
          <a:p>
            <a:r>
              <a:rPr lang="it-IT" sz="1100" dirty="0" smtClean="0">
                <a:latin typeface="+mn-lt"/>
              </a:rPr>
              <a:t>Sa esprimere storie attraverso il disegno e la pittura </a:t>
            </a:r>
          </a:p>
          <a:p>
            <a:r>
              <a:rPr lang="it-IT" sz="1100" dirty="0" smtClean="0">
                <a:latin typeface="+mn-lt"/>
              </a:rPr>
              <a:t>Utilizza materiali e strumenti, tecniche espressive e creative, esplora le potenzialità delle tecnologie</a:t>
            </a:r>
            <a:endParaRPr lang="it-IT" sz="1100" dirty="0">
              <a:latin typeface="+mn-lt"/>
            </a:endParaRPr>
          </a:p>
        </p:txBody>
      </p:sp>
      <p:sp>
        <p:nvSpPr>
          <p:cNvPr id="10" name="CasellaDiTesto 9"/>
          <p:cNvSpPr txBox="1"/>
          <p:nvPr/>
        </p:nvSpPr>
        <p:spPr>
          <a:xfrm>
            <a:off x="4716016" y="4365104"/>
            <a:ext cx="4176464" cy="1277273"/>
          </a:xfrm>
          <a:prstGeom prst="rect">
            <a:avLst/>
          </a:prstGeom>
          <a:noFill/>
        </p:spPr>
        <p:txBody>
          <a:bodyPr wrap="square" rtlCol="0">
            <a:spAutoFit/>
          </a:bodyPr>
          <a:lstStyle/>
          <a:p>
            <a:r>
              <a:rPr lang="it-IT" sz="1100" b="1" dirty="0" smtClean="0">
                <a:latin typeface="+mn-lt"/>
              </a:rPr>
              <a:t>Il sé e l’altro</a:t>
            </a:r>
          </a:p>
          <a:p>
            <a:r>
              <a:rPr lang="it-IT" sz="1100" dirty="0" smtClean="0">
                <a:latin typeface="+mn-lt"/>
              </a:rPr>
              <a:t>Gioca in modo costruttivo e creativo con gli altri.</a:t>
            </a:r>
          </a:p>
          <a:p>
            <a:r>
              <a:rPr lang="it-IT" sz="1100" dirty="0" smtClean="0">
                <a:latin typeface="+mn-lt"/>
              </a:rPr>
              <a:t>Riflette, si confronta, discute con gli adulti e con gli altri bambini</a:t>
            </a:r>
          </a:p>
          <a:p>
            <a:r>
              <a:rPr lang="it-IT" sz="1100" dirty="0" smtClean="0">
                <a:latin typeface="+mn-lt"/>
              </a:rPr>
              <a:t>Ha raggiunto una prima consapevolezza delle regole del vivere insieme</a:t>
            </a:r>
          </a:p>
          <a:p>
            <a:r>
              <a:rPr lang="it-IT" sz="1100" dirty="0" smtClean="0">
                <a:latin typeface="+mn-lt"/>
              </a:rPr>
              <a:t>Si orienta nelle prime generalizzazioni di passato, presente e futuro.</a:t>
            </a:r>
            <a:endParaRPr lang="it-IT" sz="11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4" dur="500"/>
                                        <p:tgtEl>
                                          <p:spTgt spid="6">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7" dur="500"/>
                                        <p:tgtEl>
                                          <p:spTgt spid="6">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randombar(horizontal)">
                                      <p:cBhvr>
                                        <p:cTn id="20" dur="500"/>
                                        <p:tgtEl>
                                          <p:spTgt spid="6">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3" dur="500"/>
                                        <p:tgtEl>
                                          <p:spTgt spid="6">
                                            <p:txEl>
                                              <p:pRg st="3" end="3"/>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6" dur="500"/>
                                        <p:tgtEl>
                                          <p:spTgt spid="6">
                                            <p:txEl>
                                              <p:pRg st="4" end="4"/>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randombar(horizontal)">
                                      <p:cBhvr>
                                        <p:cTn id="29" dur="500"/>
                                        <p:tgtEl>
                                          <p:spTgt spid="6">
                                            <p:txEl>
                                              <p:pRg st="5" end="5"/>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randombar(horizontal)">
                                      <p:cBhvr>
                                        <p:cTn id="32" dur="500"/>
                                        <p:tgtEl>
                                          <p:spTgt spid="6">
                                            <p:txEl>
                                              <p:pRg st="6" end="6"/>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Effect transition="in" filter="randombar(horizontal)">
                                      <p:cBhvr>
                                        <p:cTn id="35" dur="500"/>
                                        <p:tgtEl>
                                          <p:spTgt spid="6">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7">
                                            <p:txEl>
                                              <p:pRg st="0" end="0"/>
                                            </p:txEl>
                                          </p:spTgt>
                                        </p:tgtEl>
                                        <p:attrNameLst>
                                          <p:attrName>style.visibility</p:attrName>
                                        </p:attrNameLst>
                                      </p:cBhvr>
                                      <p:to>
                                        <p:strVal val="visible"/>
                                      </p:to>
                                    </p:set>
                                    <p:animEffect transition="in" filter="randombar(horizontal)">
                                      <p:cBhvr>
                                        <p:cTn id="40" dur="500"/>
                                        <p:tgtEl>
                                          <p:spTgt spid="7">
                                            <p:txEl>
                                              <p:pRg st="0" end="0"/>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Effect transition="in" filter="randombar(horizontal)">
                                      <p:cBhvr>
                                        <p:cTn id="43" dur="500"/>
                                        <p:tgtEl>
                                          <p:spTgt spid="7">
                                            <p:txEl>
                                              <p:pRg st="1" end="1"/>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7">
                                            <p:txEl>
                                              <p:pRg st="2" end="2"/>
                                            </p:txEl>
                                          </p:spTgt>
                                        </p:tgtEl>
                                        <p:attrNameLst>
                                          <p:attrName>style.visibility</p:attrName>
                                        </p:attrNameLst>
                                      </p:cBhvr>
                                      <p:to>
                                        <p:strVal val="visible"/>
                                      </p:to>
                                    </p:set>
                                    <p:animEffect transition="in" filter="randombar(horizontal)">
                                      <p:cBhvr>
                                        <p:cTn id="46" dur="500"/>
                                        <p:tgtEl>
                                          <p:spTgt spid="7">
                                            <p:txEl>
                                              <p:pRg st="2" end="2"/>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7">
                                            <p:txEl>
                                              <p:pRg st="3" end="3"/>
                                            </p:txEl>
                                          </p:spTgt>
                                        </p:tgtEl>
                                        <p:attrNameLst>
                                          <p:attrName>style.visibility</p:attrName>
                                        </p:attrNameLst>
                                      </p:cBhvr>
                                      <p:to>
                                        <p:strVal val="visible"/>
                                      </p:to>
                                    </p:set>
                                    <p:animEffect transition="in" filter="randombar(horizontal)">
                                      <p:cBhvr>
                                        <p:cTn id="49" dur="500"/>
                                        <p:tgtEl>
                                          <p:spTgt spid="7">
                                            <p:txEl>
                                              <p:pRg st="3" end="3"/>
                                            </p:txEl>
                                          </p:spTgt>
                                        </p:tgtEl>
                                      </p:cBhvr>
                                    </p:animEffect>
                                  </p:childTnLst>
                                </p:cTn>
                              </p:par>
                              <p:par>
                                <p:cTn id="50" presetID="14" presetClass="entr" presetSubtype="10" fill="hold" nodeType="withEffect">
                                  <p:stCondLst>
                                    <p:cond delay="0"/>
                                  </p:stCondLst>
                                  <p:childTnLst>
                                    <p:set>
                                      <p:cBhvr>
                                        <p:cTn id="51" dur="1" fill="hold">
                                          <p:stCondLst>
                                            <p:cond delay="0"/>
                                          </p:stCondLst>
                                        </p:cTn>
                                        <p:tgtEl>
                                          <p:spTgt spid="7">
                                            <p:txEl>
                                              <p:pRg st="4" end="4"/>
                                            </p:txEl>
                                          </p:spTgt>
                                        </p:tgtEl>
                                        <p:attrNameLst>
                                          <p:attrName>style.visibility</p:attrName>
                                        </p:attrNameLst>
                                      </p:cBhvr>
                                      <p:to>
                                        <p:strVal val="visible"/>
                                      </p:to>
                                    </p:set>
                                    <p:animEffect transition="in" filter="randombar(horizontal)">
                                      <p:cBhvr>
                                        <p:cTn id="52" dur="500"/>
                                        <p:tgtEl>
                                          <p:spTgt spid="7">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8">
                                            <p:txEl>
                                              <p:pRg st="1" end="1"/>
                                            </p:txEl>
                                          </p:spTgt>
                                        </p:tgtEl>
                                        <p:attrNameLst>
                                          <p:attrName>style.visibility</p:attrName>
                                        </p:attrNameLst>
                                      </p:cBhvr>
                                      <p:to>
                                        <p:strVal val="visible"/>
                                      </p:to>
                                    </p:set>
                                    <p:animEffect transition="in" filter="randombar(horizontal)">
                                      <p:cBhvr>
                                        <p:cTn id="57" dur="500"/>
                                        <p:tgtEl>
                                          <p:spTgt spid="8">
                                            <p:txEl>
                                              <p:pRg st="1" end="1"/>
                                            </p:txEl>
                                          </p:spTgt>
                                        </p:tgtEl>
                                      </p:cBhvr>
                                    </p:animEffect>
                                  </p:childTnLst>
                                </p:cTn>
                              </p:par>
                              <p:par>
                                <p:cTn id="58" presetID="14" presetClass="entr" presetSubtype="10" fill="hold" nodeType="withEffect">
                                  <p:stCondLst>
                                    <p:cond delay="0"/>
                                  </p:stCondLst>
                                  <p:childTnLst>
                                    <p:set>
                                      <p:cBhvr>
                                        <p:cTn id="59" dur="1" fill="hold">
                                          <p:stCondLst>
                                            <p:cond delay="0"/>
                                          </p:stCondLst>
                                        </p:cTn>
                                        <p:tgtEl>
                                          <p:spTgt spid="8">
                                            <p:txEl>
                                              <p:pRg st="2" end="2"/>
                                            </p:txEl>
                                          </p:spTgt>
                                        </p:tgtEl>
                                        <p:attrNameLst>
                                          <p:attrName>style.visibility</p:attrName>
                                        </p:attrNameLst>
                                      </p:cBhvr>
                                      <p:to>
                                        <p:strVal val="visible"/>
                                      </p:to>
                                    </p:set>
                                    <p:animEffect transition="in" filter="randombar(horizontal)">
                                      <p:cBhvr>
                                        <p:cTn id="60" dur="500"/>
                                        <p:tgtEl>
                                          <p:spTgt spid="8">
                                            <p:txEl>
                                              <p:pRg st="2" end="2"/>
                                            </p:txEl>
                                          </p:spTgt>
                                        </p:tgtEl>
                                      </p:cBhvr>
                                    </p:animEffect>
                                  </p:childTnLst>
                                </p:cTn>
                              </p:par>
                              <p:par>
                                <p:cTn id="61" presetID="14" presetClass="entr" presetSubtype="10" fill="hold" nodeType="withEffect">
                                  <p:stCondLst>
                                    <p:cond delay="0"/>
                                  </p:stCondLst>
                                  <p:childTnLst>
                                    <p:set>
                                      <p:cBhvr>
                                        <p:cTn id="62" dur="1" fill="hold">
                                          <p:stCondLst>
                                            <p:cond delay="0"/>
                                          </p:stCondLst>
                                        </p:cTn>
                                        <p:tgtEl>
                                          <p:spTgt spid="8">
                                            <p:txEl>
                                              <p:pRg st="3" end="3"/>
                                            </p:txEl>
                                          </p:spTgt>
                                        </p:tgtEl>
                                        <p:attrNameLst>
                                          <p:attrName>style.visibility</p:attrName>
                                        </p:attrNameLst>
                                      </p:cBhvr>
                                      <p:to>
                                        <p:strVal val="visible"/>
                                      </p:to>
                                    </p:set>
                                    <p:animEffect transition="in" filter="randombar(horizontal)">
                                      <p:cBhvr>
                                        <p:cTn id="63" dur="500"/>
                                        <p:tgtEl>
                                          <p:spTgt spid="8">
                                            <p:txEl>
                                              <p:pRg st="3" end="3"/>
                                            </p:txEl>
                                          </p:spTgt>
                                        </p:tgtEl>
                                      </p:cBhvr>
                                    </p:animEffect>
                                  </p:childTnLst>
                                </p:cTn>
                              </p:par>
                              <p:par>
                                <p:cTn id="64" presetID="14" presetClass="entr" presetSubtype="10" fill="hold" nodeType="withEffect">
                                  <p:stCondLst>
                                    <p:cond delay="0"/>
                                  </p:stCondLst>
                                  <p:childTnLst>
                                    <p:set>
                                      <p:cBhvr>
                                        <p:cTn id="65" dur="1" fill="hold">
                                          <p:stCondLst>
                                            <p:cond delay="0"/>
                                          </p:stCondLst>
                                        </p:cTn>
                                        <p:tgtEl>
                                          <p:spTgt spid="8">
                                            <p:txEl>
                                              <p:pRg st="4" end="4"/>
                                            </p:txEl>
                                          </p:spTgt>
                                        </p:tgtEl>
                                        <p:attrNameLst>
                                          <p:attrName>style.visibility</p:attrName>
                                        </p:attrNameLst>
                                      </p:cBhvr>
                                      <p:to>
                                        <p:strVal val="visible"/>
                                      </p:to>
                                    </p:set>
                                    <p:animEffect transition="in" filter="randombar(horizontal)">
                                      <p:cBhvr>
                                        <p:cTn id="66" dur="500"/>
                                        <p:tgtEl>
                                          <p:spTgt spid="8">
                                            <p:txEl>
                                              <p:pRg st="4" end="4"/>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nodeType="clickEffect">
                                  <p:stCondLst>
                                    <p:cond delay="0"/>
                                  </p:stCondLst>
                                  <p:childTnLst>
                                    <p:set>
                                      <p:cBhvr>
                                        <p:cTn id="70" dur="1" fill="hold">
                                          <p:stCondLst>
                                            <p:cond delay="0"/>
                                          </p:stCondLst>
                                        </p:cTn>
                                        <p:tgtEl>
                                          <p:spTgt spid="9">
                                            <p:txEl>
                                              <p:pRg st="0" end="0"/>
                                            </p:txEl>
                                          </p:spTgt>
                                        </p:tgtEl>
                                        <p:attrNameLst>
                                          <p:attrName>style.visibility</p:attrName>
                                        </p:attrNameLst>
                                      </p:cBhvr>
                                      <p:to>
                                        <p:strVal val="visible"/>
                                      </p:to>
                                    </p:set>
                                    <p:animEffect transition="in" filter="randombar(horizontal)">
                                      <p:cBhvr>
                                        <p:cTn id="71" dur="500"/>
                                        <p:tgtEl>
                                          <p:spTgt spid="9">
                                            <p:txEl>
                                              <p:pRg st="0" end="0"/>
                                            </p:txEl>
                                          </p:spTgt>
                                        </p:tgtEl>
                                      </p:cBhvr>
                                    </p:animEffect>
                                  </p:childTnLst>
                                </p:cTn>
                              </p:par>
                              <p:par>
                                <p:cTn id="72" presetID="14" presetClass="entr" presetSubtype="10" fill="hold" nodeType="withEffect">
                                  <p:stCondLst>
                                    <p:cond delay="0"/>
                                  </p:stCondLst>
                                  <p:childTnLst>
                                    <p:set>
                                      <p:cBhvr>
                                        <p:cTn id="73" dur="1" fill="hold">
                                          <p:stCondLst>
                                            <p:cond delay="0"/>
                                          </p:stCondLst>
                                        </p:cTn>
                                        <p:tgtEl>
                                          <p:spTgt spid="9">
                                            <p:txEl>
                                              <p:pRg st="1" end="1"/>
                                            </p:txEl>
                                          </p:spTgt>
                                        </p:tgtEl>
                                        <p:attrNameLst>
                                          <p:attrName>style.visibility</p:attrName>
                                        </p:attrNameLst>
                                      </p:cBhvr>
                                      <p:to>
                                        <p:strVal val="visible"/>
                                      </p:to>
                                    </p:set>
                                    <p:animEffect transition="in" filter="randombar(horizontal)">
                                      <p:cBhvr>
                                        <p:cTn id="74" dur="500"/>
                                        <p:tgtEl>
                                          <p:spTgt spid="9">
                                            <p:txEl>
                                              <p:pRg st="1" end="1"/>
                                            </p:txEl>
                                          </p:spTgt>
                                        </p:tgtEl>
                                      </p:cBhvr>
                                    </p:animEffect>
                                  </p:childTnLst>
                                </p:cTn>
                              </p:par>
                              <p:par>
                                <p:cTn id="75" presetID="14" presetClass="entr" presetSubtype="10" fill="hold" nodeType="withEffect">
                                  <p:stCondLst>
                                    <p:cond delay="0"/>
                                  </p:stCondLst>
                                  <p:childTnLst>
                                    <p:set>
                                      <p:cBhvr>
                                        <p:cTn id="76" dur="1" fill="hold">
                                          <p:stCondLst>
                                            <p:cond delay="0"/>
                                          </p:stCondLst>
                                        </p:cTn>
                                        <p:tgtEl>
                                          <p:spTgt spid="9">
                                            <p:txEl>
                                              <p:pRg st="2" end="2"/>
                                            </p:txEl>
                                          </p:spTgt>
                                        </p:tgtEl>
                                        <p:attrNameLst>
                                          <p:attrName>style.visibility</p:attrName>
                                        </p:attrNameLst>
                                      </p:cBhvr>
                                      <p:to>
                                        <p:strVal val="visible"/>
                                      </p:to>
                                    </p:set>
                                    <p:animEffect transition="in" filter="randombar(horizontal)">
                                      <p:cBhvr>
                                        <p:cTn id="77" dur="500"/>
                                        <p:tgtEl>
                                          <p:spTgt spid="9">
                                            <p:txEl>
                                              <p:pRg st="2" end="2"/>
                                            </p:txEl>
                                          </p:spTgt>
                                        </p:tgtEl>
                                      </p:cBhvr>
                                    </p:animEffect>
                                  </p:childTnLst>
                                </p:cTn>
                              </p:par>
                              <p:par>
                                <p:cTn id="78" presetID="14" presetClass="entr" presetSubtype="10" fill="hold" nodeType="withEffect">
                                  <p:stCondLst>
                                    <p:cond delay="0"/>
                                  </p:stCondLst>
                                  <p:childTnLst>
                                    <p:set>
                                      <p:cBhvr>
                                        <p:cTn id="79" dur="1" fill="hold">
                                          <p:stCondLst>
                                            <p:cond delay="0"/>
                                          </p:stCondLst>
                                        </p:cTn>
                                        <p:tgtEl>
                                          <p:spTgt spid="9">
                                            <p:txEl>
                                              <p:pRg st="3" end="3"/>
                                            </p:txEl>
                                          </p:spTgt>
                                        </p:tgtEl>
                                        <p:attrNameLst>
                                          <p:attrName>style.visibility</p:attrName>
                                        </p:attrNameLst>
                                      </p:cBhvr>
                                      <p:to>
                                        <p:strVal val="visible"/>
                                      </p:to>
                                    </p:set>
                                    <p:animEffect transition="in" filter="randombar(horizontal)">
                                      <p:cBhvr>
                                        <p:cTn id="80" dur="500"/>
                                        <p:tgtEl>
                                          <p:spTgt spid="9">
                                            <p:txEl>
                                              <p:pRg st="3" end="3"/>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4" presetClass="entr" presetSubtype="10" fill="hold" nodeType="clickEffect">
                                  <p:stCondLst>
                                    <p:cond delay="0"/>
                                  </p:stCondLst>
                                  <p:childTnLst>
                                    <p:set>
                                      <p:cBhvr>
                                        <p:cTn id="84"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85" dur="500"/>
                                        <p:tgtEl>
                                          <p:spTgt spid="10">
                                            <p:txEl>
                                              <p:pRg st="0" end="0"/>
                                            </p:txEl>
                                          </p:spTgt>
                                        </p:tgtEl>
                                      </p:cBhvr>
                                    </p:animEffect>
                                  </p:childTnLst>
                                </p:cTn>
                              </p:par>
                              <p:par>
                                <p:cTn id="86" presetID="14" presetClass="entr" presetSubtype="10" fill="hold" nodeType="withEffect">
                                  <p:stCondLst>
                                    <p:cond delay="0"/>
                                  </p:stCondLst>
                                  <p:childTnLst>
                                    <p:set>
                                      <p:cBhvr>
                                        <p:cTn id="87" dur="1" fill="hold">
                                          <p:stCondLst>
                                            <p:cond delay="0"/>
                                          </p:stCondLst>
                                        </p:cTn>
                                        <p:tgtEl>
                                          <p:spTgt spid="10">
                                            <p:txEl>
                                              <p:pRg st="1" end="1"/>
                                            </p:txEl>
                                          </p:spTgt>
                                        </p:tgtEl>
                                        <p:attrNameLst>
                                          <p:attrName>style.visibility</p:attrName>
                                        </p:attrNameLst>
                                      </p:cBhvr>
                                      <p:to>
                                        <p:strVal val="visible"/>
                                      </p:to>
                                    </p:set>
                                    <p:animEffect transition="in" filter="randombar(horizontal)">
                                      <p:cBhvr>
                                        <p:cTn id="88" dur="500"/>
                                        <p:tgtEl>
                                          <p:spTgt spid="10">
                                            <p:txEl>
                                              <p:pRg st="1" end="1"/>
                                            </p:txEl>
                                          </p:spTgt>
                                        </p:tgtEl>
                                      </p:cBhvr>
                                    </p:animEffect>
                                  </p:childTnLst>
                                </p:cTn>
                              </p:par>
                              <p:par>
                                <p:cTn id="89" presetID="14" presetClass="entr" presetSubtype="10" fill="hold" nodeType="withEffect">
                                  <p:stCondLst>
                                    <p:cond delay="0"/>
                                  </p:stCondLst>
                                  <p:childTnLst>
                                    <p:set>
                                      <p:cBhvr>
                                        <p:cTn id="90" dur="1" fill="hold">
                                          <p:stCondLst>
                                            <p:cond delay="0"/>
                                          </p:stCondLst>
                                        </p:cTn>
                                        <p:tgtEl>
                                          <p:spTgt spid="10">
                                            <p:txEl>
                                              <p:pRg st="2" end="2"/>
                                            </p:txEl>
                                          </p:spTgt>
                                        </p:tgtEl>
                                        <p:attrNameLst>
                                          <p:attrName>style.visibility</p:attrName>
                                        </p:attrNameLst>
                                      </p:cBhvr>
                                      <p:to>
                                        <p:strVal val="visible"/>
                                      </p:to>
                                    </p:set>
                                    <p:animEffect transition="in" filter="randombar(horizontal)">
                                      <p:cBhvr>
                                        <p:cTn id="91" dur="500"/>
                                        <p:tgtEl>
                                          <p:spTgt spid="10">
                                            <p:txEl>
                                              <p:pRg st="2" end="2"/>
                                            </p:txEl>
                                          </p:spTgt>
                                        </p:tgtEl>
                                      </p:cBhvr>
                                    </p:animEffect>
                                  </p:childTnLst>
                                </p:cTn>
                              </p:par>
                              <p:par>
                                <p:cTn id="92" presetID="14" presetClass="entr" presetSubtype="10" fill="hold" nodeType="withEffect">
                                  <p:stCondLst>
                                    <p:cond delay="0"/>
                                  </p:stCondLst>
                                  <p:childTnLst>
                                    <p:set>
                                      <p:cBhvr>
                                        <p:cTn id="93" dur="1" fill="hold">
                                          <p:stCondLst>
                                            <p:cond delay="0"/>
                                          </p:stCondLst>
                                        </p:cTn>
                                        <p:tgtEl>
                                          <p:spTgt spid="10">
                                            <p:txEl>
                                              <p:pRg st="3" end="3"/>
                                            </p:txEl>
                                          </p:spTgt>
                                        </p:tgtEl>
                                        <p:attrNameLst>
                                          <p:attrName>style.visibility</p:attrName>
                                        </p:attrNameLst>
                                      </p:cBhvr>
                                      <p:to>
                                        <p:strVal val="visible"/>
                                      </p:to>
                                    </p:set>
                                    <p:animEffect transition="in" filter="randombar(horizontal)">
                                      <p:cBhvr>
                                        <p:cTn id="94" dur="500"/>
                                        <p:tgtEl>
                                          <p:spTgt spid="10">
                                            <p:txEl>
                                              <p:pRg st="3" end="3"/>
                                            </p:txEl>
                                          </p:spTgt>
                                        </p:tgtEl>
                                      </p:cBhvr>
                                    </p:animEffect>
                                  </p:childTnLst>
                                </p:cTn>
                              </p:par>
                              <p:par>
                                <p:cTn id="95" presetID="14" presetClass="entr" presetSubtype="10" fill="hold" nodeType="withEffect">
                                  <p:stCondLst>
                                    <p:cond delay="0"/>
                                  </p:stCondLst>
                                  <p:childTnLst>
                                    <p:set>
                                      <p:cBhvr>
                                        <p:cTn id="96" dur="1" fill="hold">
                                          <p:stCondLst>
                                            <p:cond delay="0"/>
                                          </p:stCondLst>
                                        </p:cTn>
                                        <p:tgtEl>
                                          <p:spTgt spid="10">
                                            <p:txEl>
                                              <p:pRg st="4" end="4"/>
                                            </p:txEl>
                                          </p:spTgt>
                                        </p:tgtEl>
                                        <p:attrNameLst>
                                          <p:attrName>style.visibility</p:attrName>
                                        </p:attrNameLst>
                                      </p:cBhvr>
                                      <p:to>
                                        <p:strVal val="visible"/>
                                      </p:to>
                                    </p:set>
                                    <p:animEffect transition="in" filter="randombar(horizontal)">
                                      <p:cBhvr>
                                        <p:cTn id="9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smtClean="0"/>
              <a:t>Obiettivi di apprendimento</a:t>
            </a:r>
            <a:endParaRPr lang="it-IT" dirty="0"/>
          </a:p>
        </p:txBody>
      </p:sp>
      <p:sp>
        <p:nvSpPr>
          <p:cNvPr id="7" name="Segnaposto contenuto 6"/>
          <p:cNvSpPr>
            <a:spLocks noGrp="1"/>
          </p:cNvSpPr>
          <p:nvPr>
            <p:ph idx="1"/>
          </p:nvPr>
        </p:nvSpPr>
        <p:spPr/>
        <p:txBody>
          <a:bodyPr/>
          <a:lstStyle/>
          <a:p>
            <a:pPr>
              <a:lnSpc>
                <a:spcPct val="150000"/>
              </a:lnSpc>
              <a:buNone/>
            </a:pPr>
            <a:r>
              <a:rPr lang="it-IT" sz="1600" dirty="0" smtClean="0"/>
              <a:t>Interiorizzare i valori della propria cultura.</a:t>
            </a:r>
          </a:p>
          <a:p>
            <a:pPr>
              <a:lnSpc>
                <a:spcPct val="150000"/>
              </a:lnSpc>
              <a:buNone/>
            </a:pPr>
            <a:r>
              <a:rPr lang="it-IT" sz="1600" dirty="0" smtClean="0"/>
              <a:t>Riconoscere e rispettare le diversità in tutte le sue forme</a:t>
            </a:r>
          </a:p>
          <a:p>
            <a:pPr>
              <a:lnSpc>
                <a:spcPct val="150000"/>
              </a:lnSpc>
              <a:buNone/>
            </a:pPr>
            <a:r>
              <a:rPr lang="it-IT" sz="1600" dirty="0" smtClean="0"/>
              <a:t>Riconoscere il valore dell’amicizia</a:t>
            </a:r>
          </a:p>
          <a:p>
            <a:pPr>
              <a:lnSpc>
                <a:spcPct val="150000"/>
              </a:lnSpc>
              <a:buNone/>
            </a:pPr>
            <a:r>
              <a:rPr lang="it-IT" sz="1600" dirty="0" smtClean="0"/>
              <a:t>Interagire con gli altri nei giochi di movimento	</a:t>
            </a:r>
          </a:p>
          <a:p>
            <a:pPr>
              <a:lnSpc>
                <a:spcPct val="150000"/>
              </a:lnSpc>
              <a:buNone/>
            </a:pPr>
            <a:r>
              <a:rPr lang="it-IT" sz="1600" dirty="0" smtClean="0"/>
              <a:t>Migliorare la capacità percettiva	</a:t>
            </a:r>
          </a:p>
          <a:p>
            <a:pPr>
              <a:lnSpc>
                <a:spcPct val="150000"/>
              </a:lnSpc>
              <a:buNone/>
            </a:pPr>
            <a:r>
              <a:rPr lang="it-IT" sz="1600" dirty="0" smtClean="0"/>
              <a:t>Drammatizzare in maniera autonoma</a:t>
            </a:r>
          </a:p>
          <a:p>
            <a:pPr>
              <a:lnSpc>
                <a:spcPct val="150000"/>
              </a:lnSpc>
              <a:buNone/>
            </a:pPr>
            <a:r>
              <a:rPr lang="it-IT" sz="1600" dirty="0" smtClean="0"/>
              <a:t>Arricchire il lessico e la pronuncia di suoni	</a:t>
            </a:r>
          </a:p>
          <a:p>
            <a:pPr>
              <a:lnSpc>
                <a:spcPct val="150000"/>
              </a:lnSpc>
              <a:buNone/>
            </a:pPr>
            <a:r>
              <a:rPr lang="it-IT" sz="1600" dirty="0" smtClean="0"/>
              <a:t>Riuscire a mantenere un’attenzione sostenuta</a:t>
            </a:r>
          </a:p>
          <a:p>
            <a:pPr>
              <a:buNone/>
            </a:pPr>
            <a:r>
              <a:rPr lang="it-IT" sz="1600" dirty="0" smtClean="0"/>
              <a:t>Acquisire, memorizzare e riprodurre alcuni vocaboli in lingua inglese</a:t>
            </a:r>
            <a:endParaRPr lang="it-IT"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4" dur="500"/>
                                        <p:tgtEl>
                                          <p:spTgt spid="7">
                                            <p:txEl>
                                              <p:pRg st="0" end="0"/>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7" dur="500"/>
                                        <p:tgtEl>
                                          <p:spTgt spid="7">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randombar(horizontal)">
                                      <p:cBhvr>
                                        <p:cTn id="20" dur="500"/>
                                        <p:tgtEl>
                                          <p:spTgt spid="7">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randombar(horizontal)">
                                      <p:cBhvr>
                                        <p:cTn id="23" dur="500"/>
                                        <p:tgtEl>
                                          <p:spTgt spid="7">
                                            <p:txEl>
                                              <p:pRg st="3" end="3"/>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6" dur="500"/>
                                        <p:tgtEl>
                                          <p:spTgt spid="7">
                                            <p:txEl>
                                              <p:pRg st="4" end="4"/>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9" dur="500"/>
                                        <p:tgtEl>
                                          <p:spTgt spid="7">
                                            <p:txEl>
                                              <p:pRg st="5" end="5"/>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randombar(horizontal)">
                                      <p:cBhvr>
                                        <p:cTn id="32" dur="500"/>
                                        <p:tgtEl>
                                          <p:spTgt spid="7">
                                            <p:txEl>
                                              <p:pRg st="6" end="6"/>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randombar(horizontal)">
                                      <p:cBhvr>
                                        <p:cTn id="35" dur="500"/>
                                        <p:tgtEl>
                                          <p:spTgt spid="7">
                                            <p:txEl>
                                              <p:pRg st="7" end="7"/>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7">
                                            <p:txEl>
                                              <p:pRg st="8" end="8"/>
                                            </p:txEl>
                                          </p:spTgt>
                                        </p:tgtEl>
                                        <p:attrNameLst>
                                          <p:attrName>style.visibility</p:attrName>
                                        </p:attrNameLst>
                                      </p:cBhvr>
                                      <p:to>
                                        <p:strVal val="visible"/>
                                      </p:to>
                                    </p:set>
                                    <p:animEffect transition="in" filter="randombar(horizontal)">
                                      <p:cBhvr>
                                        <p:cTn id="38"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6941</TotalTime>
  <Words>1235</Words>
  <Application>Microsoft Office PowerPoint</Application>
  <PresentationFormat>Presentazione su schermo (4:3)</PresentationFormat>
  <Paragraphs>185</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Diseño predeterminado</vt:lpstr>
      <vt:lpstr>Concorso Docenti Scuola dell’Infanzia   </vt:lpstr>
      <vt:lpstr>La scuola dell’infanzia</vt:lpstr>
      <vt:lpstr>Traccia</vt:lpstr>
      <vt:lpstr>Motivazione</vt:lpstr>
      <vt:lpstr>Analisi del contesto</vt:lpstr>
      <vt:lpstr>Key competences</vt:lpstr>
      <vt:lpstr>Campi di esperienza coinvolti</vt:lpstr>
      <vt:lpstr>Traguardi per lo sviluppo della competenza</vt:lpstr>
      <vt:lpstr>Obiettivi di apprendimento</vt:lpstr>
      <vt:lpstr>Prerequisiti</vt:lpstr>
      <vt:lpstr>Metologie</vt:lpstr>
      <vt:lpstr>Risorse, strumenti e materiali</vt:lpstr>
      <vt:lpstr>Tempi e spazi</vt:lpstr>
      <vt:lpstr>Attività n. 1</vt:lpstr>
      <vt:lpstr>…continua</vt:lpstr>
      <vt:lpstr>Attività n. 2</vt:lpstr>
      <vt:lpstr>…continua</vt:lpstr>
      <vt:lpstr>Attività n.3</vt:lpstr>
      <vt:lpstr>Attività n. 4</vt:lpstr>
      <vt:lpstr>Poesie</vt:lpstr>
      <vt:lpstr>pregrafismo</vt:lpstr>
      <vt:lpstr>… e ancora</vt:lpstr>
      <vt:lpstr>Verifica, valutazione e autovalutazione</vt:lpstr>
      <vt:lpstr>Esempio di scheda di verifica</vt:lpstr>
      <vt:lpstr>Documentazione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xyz</cp:lastModifiedBy>
  <cp:revision>925</cp:revision>
  <dcterms:created xsi:type="dcterms:W3CDTF">2010-05-23T14:28:12Z</dcterms:created>
  <dcterms:modified xsi:type="dcterms:W3CDTF">2013-07-05T09:36:07Z</dcterms:modified>
</cp:coreProperties>
</file>