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49"/>
  </p:notesMasterIdLst>
  <p:sldIdLst>
    <p:sldId id="256" r:id="rId2"/>
    <p:sldId id="304" r:id="rId3"/>
    <p:sldId id="270" r:id="rId4"/>
    <p:sldId id="320" r:id="rId5"/>
    <p:sldId id="277" r:id="rId6"/>
    <p:sldId id="305" r:id="rId7"/>
    <p:sldId id="293" r:id="rId8"/>
    <p:sldId id="260" r:id="rId9"/>
    <p:sldId id="292" r:id="rId10"/>
    <p:sldId id="297" r:id="rId11"/>
    <p:sldId id="295" r:id="rId12"/>
    <p:sldId id="294" r:id="rId13"/>
    <p:sldId id="296" r:id="rId14"/>
    <p:sldId id="298" r:id="rId15"/>
    <p:sldId id="326" r:id="rId16"/>
    <p:sldId id="279" r:id="rId17"/>
    <p:sldId id="287" r:id="rId18"/>
    <p:sldId id="283" r:id="rId19"/>
    <p:sldId id="315" r:id="rId20"/>
    <p:sldId id="311" r:id="rId21"/>
    <p:sldId id="310" r:id="rId22"/>
    <p:sldId id="259" r:id="rId23"/>
    <p:sldId id="282" r:id="rId24"/>
    <p:sldId id="280" r:id="rId25"/>
    <p:sldId id="321" r:id="rId26"/>
    <p:sldId id="322" r:id="rId27"/>
    <p:sldId id="301" r:id="rId28"/>
    <p:sldId id="300" r:id="rId29"/>
    <p:sldId id="312" r:id="rId30"/>
    <p:sldId id="309" r:id="rId31"/>
    <p:sldId id="317" r:id="rId32"/>
    <p:sldId id="318" r:id="rId33"/>
    <p:sldId id="281" r:id="rId34"/>
    <p:sldId id="323" r:id="rId35"/>
    <p:sldId id="319" r:id="rId36"/>
    <p:sldId id="325" r:id="rId37"/>
    <p:sldId id="303" r:id="rId38"/>
    <p:sldId id="302" r:id="rId39"/>
    <p:sldId id="306" r:id="rId40"/>
    <p:sldId id="308" r:id="rId41"/>
    <p:sldId id="307" r:id="rId42"/>
    <p:sldId id="313" r:id="rId43"/>
    <p:sldId id="291" r:id="rId44"/>
    <p:sldId id="314" r:id="rId45"/>
    <p:sldId id="285" r:id="rId46"/>
    <p:sldId id="286" r:id="rId47"/>
    <p:sldId id="299" r:id="rId48"/>
  </p:sldIdLst>
  <p:sldSz cx="9906000" cy="6858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33FC8"/>
    <a:srgbClr val="FF6699"/>
    <a:srgbClr val="FF66CC"/>
    <a:srgbClr val="2CE0D7"/>
    <a:srgbClr val="D11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590" autoAdjust="0"/>
  </p:normalViewPr>
  <p:slideViewPr>
    <p:cSldViewPr>
      <p:cViewPr varScale="1">
        <p:scale>
          <a:sx n="71" d="100"/>
          <a:sy n="71" d="100"/>
        </p:scale>
        <p:origin x="-1236"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60115-BF33-42B6-8D2C-05B5D2F79950}" type="doc">
      <dgm:prSet loTypeId="urn:microsoft.com/office/officeart/2005/8/layout/radial3" loCatId="cycle" qsTypeId="urn:microsoft.com/office/officeart/2005/8/quickstyle/3d3" qsCatId="3D" csTypeId="urn:microsoft.com/office/officeart/2005/8/colors/colorful1" csCatId="colorful" phldr="1"/>
      <dgm:spPr/>
      <dgm:t>
        <a:bodyPr/>
        <a:lstStyle/>
        <a:p>
          <a:endParaRPr lang="it-IT"/>
        </a:p>
      </dgm:t>
    </dgm:pt>
    <dgm:pt modelId="{F53EBA68-93CC-4727-B5CF-1D700050D67A}">
      <dgm:prSet phldrT="[Testo]"/>
      <dgm:spPr/>
      <dgm:t>
        <a:bodyPr/>
        <a:lstStyle/>
        <a:p>
          <a:r>
            <a:rPr lang="it-IT" dirty="0" smtClean="0"/>
            <a:t>Il corpo e il movimento</a:t>
          </a:r>
        </a:p>
      </dgm:t>
    </dgm:pt>
    <dgm:pt modelId="{EBCDC420-E2F4-4E68-939F-A5DDE615F901}" type="parTrans" cxnId="{68A143CD-BC28-4F59-A816-5C18F93FAB13}">
      <dgm:prSet/>
      <dgm:spPr/>
      <dgm:t>
        <a:bodyPr/>
        <a:lstStyle/>
        <a:p>
          <a:endParaRPr lang="it-IT"/>
        </a:p>
      </dgm:t>
    </dgm:pt>
    <dgm:pt modelId="{19F50936-7D36-481E-9179-9DB7C8F538A8}" type="sibTrans" cxnId="{68A143CD-BC28-4F59-A816-5C18F93FAB13}">
      <dgm:prSet/>
      <dgm:spPr/>
      <dgm:t>
        <a:bodyPr/>
        <a:lstStyle/>
        <a:p>
          <a:endParaRPr lang="it-IT"/>
        </a:p>
      </dgm:t>
    </dgm:pt>
    <dgm:pt modelId="{9A964F9F-A63F-4FAD-A4F3-02CFAC17406B}">
      <dgm:prSet phldrT="[Testo]"/>
      <dgm:spPr/>
      <dgm:t>
        <a:bodyPr/>
        <a:lstStyle/>
        <a:p>
          <a:r>
            <a:rPr lang="it-IT" dirty="0" smtClean="0"/>
            <a:t>Immagini, </a:t>
          </a:r>
          <a:r>
            <a:rPr lang="it-IT" dirty="0" smtClean="0"/>
            <a:t>suoni, </a:t>
          </a:r>
          <a:r>
            <a:rPr lang="it-IT" dirty="0" smtClean="0"/>
            <a:t>colori</a:t>
          </a:r>
          <a:endParaRPr lang="it-IT" dirty="0"/>
        </a:p>
      </dgm:t>
    </dgm:pt>
    <dgm:pt modelId="{5FF2E622-0D29-4D13-AE05-59F6EBF09459}" type="parTrans" cxnId="{3FF26ABE-D7EA-4B39-8DB4-609993DFEEDA}">
      <dgm:prSet/>
      <dgm:spPr/>
      <dgm:t>
        <a:bodyPr/>
        <a:lstStyle/>
        <a:p>
          <a:endParaRPr lang="it-IT"/>
        </a:p>
      </dgm:t>
    </dgm:pt>
    <dgm:pt modelId="{59C5C800-D047-48D9-8B08-6CF1D2411EA1}" type="sibTrans" cxnId="{3FF26ABE-D7EA-4B39-8DB4-609993DFEEDA}">
      <dgm:prSet/>
      <dgm:spPr/>
      <dgm:t>
        <a:bodyPr/>
        <a:lstStyle/>
        <a:p>
          <a:endParaRPr lang="it-IT"/>
        </a:p>
      </dgm:t>
    </dgm:pt>
    <dgm:pt modelId="{2ADFC8D0-AC36-467B-A482-CB68C799DE16}">
      <dgm:prSet phldrT="[Testo]"/>
      <dgm:spPr/>
      <dgm:t>
        <a:bodyPr/>
        <a:lstStyle/>
        <a:p>
          <a:r>
            <a:rPr lang="it-IT" dirty="0" smtClean="0"/>
            <a:t>I discorsi e le parole</a:t>
          </a:r>
          <a:endParaRPr lang="it-IT" dirty="0"/>
        </a:p>
      </dgm:t>
    </dgm:pt>
    <dgm:pt modelId="{1ACDC0F8-1705-483E-A24A-D07245B704D6}" type="parTrans" cxnId="{1F69BB2A-2045-4B4F-901B-1ADFAF79FED9}">
      <dgm:prSet/>
      <dgm:spPr/>
      <dgm:t>
        <a:bodyPr/>
        <a:lstStyle/>
        <a:p>
          <a:endParaRPr lang="it-IT"/>
        </a:p>
      </dgm:t>
    </dgm:pt>
    <dgm:pt modelId="{44C13150-44F8-4D4B-9481-4D7C30B867BB}" type="sibTrans" cxnId="{1F69BB2A-2045-4B4F-901B-1ADFAF79FED9}">
      <dgm:prSet/>
      <dgm:spPr/>
      <dgm:t>
        <a:bodyPr/>
        <a:lstStyle/>
        <a:p>
          <a:endParaRPr lang="it-IT"/>
        </a:p>
      </dgm:t>
    </dgm:pt>
    <dgm:pt modelId="{E9F12D46-D56F-4D1E-BEA0-3290ADDD4DE1}">
      <dgm:prSet/>
      <dgm:spPr/>
      <dgm:t>
        <a:bodyPr/>
        <a:lstStyle/>
        <a:p>
          <a:pPr defTabSz="800100">
            <a:lnSpc>
              <a:spcPct val="90000"/>
            </a:lnSpc>
            <a:spcBef>
              <a:spcPct val="0"/>
            </a:spcBef>
            <a:spcAft>
              <a:spcPct val="35000"/>
            </a:spcAft>
          </a:pPr>
          <a:endParaRPr lang="it-IT" dirty="0"/>
        </a:p>
      </dgm:t>
    </dgm:pt>
    <dgm:pt modelId="{0498373A-3C1F-4ACD-B635-5B11E03D6F3D}" type="parTrans" cxnId="{AD1AAFAE-473C-443C-90FB-DCBD7E79D4D0}">
      <dgm:prSet/>
      <dgm:spPr/>
      <dgm:t>
        <a:bodyPr/>
        <a:lstStyle/>
        <a:p>
          <a:endParaRPr lang="it-IT"/>
        </a:p>
      </dgm:t>
    </dgm:pt>
    <dgm:pt modelId="{A7B64E05-8A3D-4398-8726-15DE1CF32CC7}" type="sibTrans" cxnId="{AD1AAFAE-473C-443C-90FB-DCBD7E79D4D0}">
      <dgm:prSet/>
      <dgm:spPr/>
      <dgm:t>
        <a:bodyPr/>
        <a:lstStyle/>
        <a:p>
          <a:endParaRPr lang="it-IT"/>
        </a:p>
      </dgm:t>
    </dgm:pt>
    <dgm:pt modelId="{8A0CCC11-0866-49C8-9FC2-0C3A7E5131FE}">
      <dgm:prSet phldrT="[Testo]"/>
      <dgm:spPr/>
      <dgm:t>
        <a:bodyPr/>
        <a:lstStyle/>
        <a:p>
          <a:r>
            <a:rPr lang="it-IT" dirty="0" smtClean="0"/>
            <a:t>La conoscenza del mondo </a:t>
          </a:r>
          <a:endParaRPr lang="it-IT" dirty="0"/>
        </a:p>
      </dgm:t>
    </dgm:pt>
    <dgm:pt modelId="{36883500-2CC7-43ED-89EF-E30063ED331D}" type="sibTrans" cxnId="{AF1EBE95-078B-4093-998C-2965846BEFF0}">
      <dgm:prSet/>
      <dgm:spPr/>
      <dgm:t>
        <a:bodyPr/>
        <a:lstStyle/>
        <a:p>
          <a:endParaRPr lang="it-IT"/>
        </a:p>
      </dgm:t>
    </dgm:pt>
    <dgm:pt modelId="{584ED94B-4E47-4DFD-A0A2-919770EF7DAF}" type="parTrans" cxnId="{AF1EBE95-078B-4093-998C-2965846BEFF0}">
      <dgm:prSet/>
      <dgm:spPr/>
      <dgm:t>
        <a:bodyPr/>
        <a:lstStyle/>
        <a:p>
          <a:endParaRPr lang="it-IT"/>
        </a:p>
      </dgm:t>
    </dgm:pt>
    <dgm:pt modelId="{57982E82-3C3B-48E0-AFCF-0AE3AEDAC866}">
      <dgm:prSet phldrT="[Testo]"/>
      <dgm:spPr/>
      <dgm:t>
        <a:bodyPr/>
        <a:lstStyle/>
        <a:p>
          <a:r>
            <a:rPr lang="it-IT" dirty="0" smtClean="0"/>
            <a:t>Il sé e l’altro</a:t>
          </a:r>
          <a:endParaRPr lang="it-IT" dirty="0"/>
        </a:p>
      </dgm:t>
    </dgm:pt>
    <dgm:pt modelId="{88744287-A027-4A59-8786-B34539F2D925}" type="sibTrans" cxnId="{BB5FC0AA-9F59-49FD-AC11-1EC3E1A53F38}">
      <dgm:prSet/>
      <dgm:spPr/>
      <dgm:t>
        <a:bodyPr/>
        <a:lstStyle/>
        <a:p>
          <a:endParaRPr lang="it-IT"/>
        </a:p>
      </dgm:t>
    </dgm:pt>
    <dgm:pt modelId="{8F259E68-BF71-42DE-A409-9CFEC01EF477}" type="parTrans" cxnId="{BB5FC0AA-9F59-49FD-AC11-1EC3E1A53F38}">
      <dgm:prSet/>
      <dgm:spPr/>
      <dgm:t>
        <a:bodyPr/>
        <a:lstStyle/>
        <a:p>
          <a:endParaRPr lang="it-IT"/>
        </a:p>
      </dgm:t>
    </dgm:pt>
    <dgm:pt modelId="{E6D70B48-C967-4EA0-A67F-6728E9F0A1B0}" type="pres">
      <dgm:prSet presAssocID="{CBB60115-BF33-42B6-8D2C-05B5D2F79950}" presName="composite" presStyleCnt="0">
        <dgm:presLayoutVars>
          <dgm:chMax val="1"/>
          <dgm:dir/>
          <dgm:resizeHandles val="exact"/>
        </dgm:presLayoutVars>
      </dgm:prSet>
      <dgm:spPr/>
      <dgm:t>
        <a:bodyPr/>
        <a:lstStyle/>
        <a:p>
          <a:endParaRPr lang="it-IT"/>
        </a:p>
      </dgm:t>
    </dgm:pt>
    <dgm:pt modelId="{E2E3A7C0-AEED-485D-BA49-81CB45085457}" type="pres">
      <dgm:prSet presAssocID="{CBB60115-BF33-42B6-8D2C-05B5D2F79950}" presName="radial" presStyleCnt="0">
        <dgm:presLayoutVars>
          <dgm:animLvl val="ctr"/>
        </dgm:presLayoutVars>
      </dgm:prSet>
      <dgm:spPr/>
      <dgm:t>
        <a:bodyPr/>
        <a:lstStyle/>
        <a:p>
          <a:endParaRPr lang="it-IT"/>
        </a:p>
      </dgm:t>
    </dgm:pt>
    <dgm:pt modelId="{0BE56157-24B0-405C-AA97-850478561315}" type="pres">
      <dgm:prSet presAssocID="{57982E82-3C3B-48E0-AFCF-0AE3AEDAC866}" presName="centerShape" presStyleLbl="vennNode1" presStyleIdx="0" presStyleCnt="5"/>
      <dgm:spPr/>
      <dgm:t>
        <a:bodyPr/>
        <a:lstStyle/>
        <a:p>
          <a:endParaRPr lang="it-IT"/>
        </a:p>
      </dgm:t>
    </dgm:pt>
    <dgm:pt modelId="{2BC9CC6A-C6DB-4ED5-A6D9-4D4FBA4751D2}" type="pres">
      <dgm:prSet presAssocID="{8A0CCC11-0866-49C8-9FC2-0C3A7E5131FE}" presName="node" presStyleLbl="vennNode1" presStyleIdx="1" presStyleCnt="5">
        <dgm:presLayoutVars>
          <dgm:bulletEnabled val="1"/>
        </dgm:presLayoutVars>
      </dgm:prSet>
      <dgm:spPr/>
      <dgm:t>
        <a:bodyPr/>
        <a:lstStyle/>
        <a:p>
          <a:endParaRPr lang="it-IT"/>
        </a:p>
      </dgm:t>
    </dgm:pt>
    <dgm:pt modelId="{DC31C6C8-97B8-4986-AE2A-6F60EC1A4DA0}" type="pres">
      <dgm:prSet presAssocID="{F53EBA68-93CC-4727-B5CF-1D700050D67A}" presName="node" presStyleLbl="vennNode1" presStyleIdx="2" presStyleCnt="5">
        <dgm:presLayoutVars>
          <dgm:bulletEnabled val="1"/>
        </dgm:presLayoutVars>
      </dgm:prSet>
      <dgm:spPr/>
      <dgm:t>
        <a:bodyPr/>
        <a:lstStyle/>
        <a:p>
          <a:endParaRPr lang="it-IT"/>
        </a:p>
      </dgm:t>
    </dgm:pt>
    <dgm:pt modelId="{6CE13305-2449-45CC-B563-89F9DDC2CC40}" type="pres">
      <dgm:prSet presAssocID="{9A964F9F-A63F-4FAD-A4F3-02CFAC17406B}" presName="node" presStyleLbl="vennNode1" presStyleIdx="3" presStyleCnt="5">
        <dgm:presLayoutVars>
          <dgm:bulletEnabled val="1"/>
        </dgm:presLayoutVars>
      </dgm:prSet>
      <dgm:spPr/>
      <dgm:t>
        <a:bodyPr/>
        <a:lstStyle/>
        <a:p>
          <a:endParaRPr lang="it-IT"/>
        </a:p>
      </dgm:t>
    </dgm:pt>
    <dgm:pt modelId="{B5F6012E-F9E5-4923-A2D9-02E8D50E74C2}" type="pres">
      <dgm:prSet presAssocID="{2ADFC8D0-AC36-467B-A482-CB68C799DE16}" presName="node" presStyleLbl="vennNode1" presStyleIdx="4" presStyleCnt="5">
        <dgm:presLayoutVars>
          <dgm:bulletEnabled val="1"/>
        </dgm:presLayoutVars>
      </dgm:prSet>
      <dgm:spPr/>
      <dgm:t>
        <a:bodyPr/>
        <a:lstStyle/>
        <a:p>
          <a:endParaRPr lang="it-IT"/>
        </a:p>
      </dgm:t>
    </dgm:pt>
  </dgm:ptLst>
  <dgm:cxnLst>
    <dgm:cxn modelId="{68A143CD-BC28-4F59-A816-5C18F93FAB13}" srcId="{57982E82-3C3B-48E0-AFCF-0AE3AEDAC866}" destId="{F53EBA68-93CC-4727-B5CF-1D700050D67A}" srcOrd="1" destOrd="0" parTransId="{EBCDC420-E2F4-4E68-939F-A5DDE615F901}" sibTransId="{19F50936-7D36-481E-9179-9DB7C8F538A8}"/>
    <dgm:cxn modelId="{1F69BB2A-2045-4B4F-901B-1ADFAF79FED9}" srcId="{57982E82-3C3B-48E0-AFCF-0AE3AEDAC866}" destId="{2ADFC8D0-AC36-467B-A482-CB68C799DE16}" srcOrd="3" destOrd="0" parTransId="{1ACDC0F8-1705-483E-A24A-D07245B704D6}" sibTransId="{44C13150-44F8-4D4B-9481-4D7C30B867BB}"/>
    <dgm:cxn modelId="{C28088D7-1F62-4207-90F0-706876984BB3}" type="presOf" srcId="{9A964F9F-A63F-4FAD-A4F3-02CFAC17406B}" destId="{6CE13305-2449-45CC-B563-89F9DDC2CC40}" srcOrd="0" destOrd="0" presId="urn:microsoft.com/office/officeart/2005/8/layout/radial3"/>
    <dgm:cxn modelId="{1C467E98-CC4E-410C-B2A3-1BF4FA31A2D5}" type="presOf" srcId="{2ADFC8D0-AC36-467B-A482-CB68C799DE16}" destId="{B5F6012E-F9E5-4923-A2D9-02E8D50E74C2}" srcOrd="0" destOrd="0" presId="urn:microsoft.com/office/officeart/2005/8/layout/radial3"/>
    <dgm:cxn modelId="{4520C3DD-BD89-4912-A7CC-529F3D8B0F4C}" type="presOf" srcId="{8A0CCC11-0866-49C8-9FC2-0C3A7E5131FE}" destId="{2BC9CC6A-C6DB-4ED5-A6D9-4D4FBA4751D2}" srcOrd="0" destOrd="0" presId="urn:microsoft.com/office/officeart/2005/8/layout/radial3"/>
    <dgm:cxn modelId="{3FF26ABE-D7EA-4B39-8DB4-609993DFEEDA}" srcId="{57982E82-3C3B-48E0-AFCF-0AE3AEDAC866}" destId="{9A964F9F-A63F-4FAD-A4F3-02CFAC17406B}" srcOrd="2" destOrd="0" parTransId="{5FF2E622-0D29-4D13-AE05-59F6EBF09459}" sibTransId="{59C5C800-D047-48D9-8B08-6CF1D2411EA1}"/>
    <dgm:cxn modelId="{305A90C1-194C-4850-91D6-485BC6ACDDAE}" type="presOf" srcId="{57982E82-3C3B-48E0-AFCF-0AE3AEDAC866}" destId="{0BE56157-24B0-405C-AA97-850478561315}" srcOrd="0" destOrd="0" presId="urn:microsoft.com/office/officeart/2005/8/layout/radial3"/>
    <dgm:cxn modelId="{AD1AAFAE-473C-443C-90FB-DCBD7E79D4D0}" srcId="{CBB60115-BF33-42B6-8D2C-05B5D2F79950}" destId="{E9F12D46-D56F-4D1E-BEA0-3290ADDD4DE1}" srcOrd="1" destOrd="0" parTransId="{0498373A-3C1F-4ACD-B635-5B11E03D6F3D}" sibTransId="{A7B64E05-8A3D-4398-8726-15DE1CF32CC7}"/>
    <dgm:cxn modelId="{B6B2DE8E-B58A-4631-9ACA-9193454E1494}" type="presOf" srcId="{F53EBA68-93CC-4727-B5CF-1D700050D67A}" destId="{DC31C6C8-97B8-4986-AE2A-6F60EC1A4DA0}" srcOrd="0" destOrd="0" presId="urn:microsoft.com/office/officeart/2005/8/layout/radial3"/>
    <dgm:cxn modelId="{BB5FC0AA-9F59-49FD-AC11-1EC3E1A53F38}" srcId="{CBB60115-BF33-42B6-8D2C-05B5D2F79950}" destId="{57982E82-3C3B-48E0-AFCF-0AE3AEDAC866}" srcOrd="0" destOrd="0" parTransId="{8F259E68-BF71-42DE-A409-9CFEC01EF477}" sibTransId="{88744287-A027-4A59-8786-B34539F2D925}"/>
    <dgm:cxn modelId="{AF1EBE95-078B-4093-998C-2965846BEFF0}" srcId="{57982E82-3C3B-48E0-AFCF-0AE3AEDAC866}" destId="{8A0CCC11-0866-49C8-9FC2-0C3A7E5131FE}" srcOrd="0" destOrd="0" parTransId="{584ED94B-4E47-4DFD-A0A2-919770EF7DAF}" sibTransId="{36883500-2CC7-43ED-89EF-E30063ED331D}"/>
    <dgm:cxn modelId="{191CB207-AAD2-47E1-824F-B6433334BB76}" type="presOf" srcId="{CBB60115-BF33-42B6-8D2C-05B5D2F79950}" destId="{E6D70B48-C967-4EA0-A67F-6728E9F0A1B0}" srcOrd="0" destOrd="0" presId="urn:microsoft.com/office/officeart/2005/8/layout/radial3"/>
    <dgm:cxn modelId="{0D5A0F27-2AF3-4119-BA3D-E605280DD68C}" type="presParOf" srcId="{E6D70B48-C967-4EA0-A67F-6728E9F0A1B0}" destId="{E2E3A7C0-AEED-485D-BA49-81CB45085457}" srcOrd="0" destOrd="0" presId="urn:microsoft.com/office/officeart/2005/8/layout/radial3"/>
    <dgm:cxn modelId="{AC624F32-5F29-48FE-ACDE-2C1B2E21A944}" type="presParOf" srcId="{E2E3A7C0-AEED-485D-BA49-81CB45085457}" destId="{0BE56157-24B0-405C-AA97-850478561315}" srcOrd="0" destOrd="0" presId="urn:microsoft.com/office/officeart/2005/8/layout/radial3"/>
    <dgm:cxn modelId="{ED5DC8A9-5004-4314-9EE4-62A9A35B2BD8}" type="presParOf" srcId="{E2E3A7C0-AEED-485D-BA49-81CB45085457}" destId="{2BC9CC6A-C6DB-4ED5-A6D9-4D4FBA4751D2}" srcOrd="1" destOrd="0" presId="urn:microsoft.com/office/officeart/2005/8/layout/radial3"/>
    <dgm:cxn modelId="{4D723B77-1073-4270-93A6-52DC91FD4486}" type="presParOf" srcId="{E2E3A7C0-AEED-485D-BA49-81CB45085457}" destId="{DC31C6C8-97B8-4986-AE2A-6F60EC1A4DA0}" srcOrd="2" destOrd="0" presId="urn:microsoft.com/office/officeart/2005/8/layout/radial3"/>
    <dgm:cxn modelId="{1C98E07A-2A1D-4262-88E5-D3F2374AE05A}" type="presParOf" srcId="{E2E3A7C0-AEED-485D-BA49-81CB45085457}" destId="{6CE13305-2449-45CC-B563-89F9DDC2CC40}" srcOrd="3" destOrd="0" presId="urn:microsoft.com/office/officeart/2005/8/layout/radial3"/>
    <dgm:cxn modelId="{74B66916-1F64-459E-938D-B81F81FA611A}" type="presParOf" srcId="{E2E3A7C0-AEED-485D-BA49-81CB45085457}" destId="{B5F6012E-F9E5-4923-A2D9-02E8D50E74C2}"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60115-BF33-42B6-8D2C-05B5D2F79950}"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it-IT"/>
        </a:p>
      </dgm:t>
    </dgm:pt>
    <dgm:pt modelId="{ECF633F1-14A0-4FCC-930E-8EF08DDDA8B4}" type="pres">
      <dgm:prSet presAssocID="{CBB60115-BF33-42B6-8D2C-05B5D2F79950}" presName="cycle" presStyleCnt="0">
        <dgm:presLayoutVars>
          <dgm:chMax val="1"/>
          <dgm:dir/>
          <dgm:animLvl val="ctr"/>
          <dgm:resizeHandles val="exact"/>
        </dgm:presLayoutVars>
      </dgm:prSet>
      <dgm:spPr/>
      <dgm:t>
        <a:bodyPr/>
        <a:lstStyle/>
        <a:p>
          <a:endParaRPr lang="it-IT"/>
        </a:p>
      </dgm:t>
    </dgm:pt>
  </dgm:ptLst>
  <dgm:cxnLst>
    <dgm:cxn modelId="{489D348F-74CA-4D58-A2EF-FF480B4AA664}" type="presOf" srcId="{CBB60115-BF33-42B6-8D2C-05B5D2F79950}" destId="{ECF633F1-14A0-4FCC-930E-8EF08DDDA8B4}"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60115-BF33-42B6-8D2C-05B5D2F79950}"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it-IT"/>
        </a:p>
      </dgm:t>
    </dgm:pt>
    <dgm:pt modelId="{ECF633F1-14A0-4FCC-930E-8EF08DDDA8B4}" type="pres">
      <dgm:prSet presAssocID="{CBB60115-BF33-42B6-8D2C-05B5D2F79950}" presName="cycle" presStyleCnt="0">
        <dgm:presLayoutVars>
          <dgm:chMax val="1"/>
          <dgm:dir/>
          <dgm:animLvl val="ctr"/>
          <dgm:resizeHandles val="exact"/>
        </dgm:presLayoutVars>
      </dgm:prSet>
      <dgm:spPr/>
      <dgm:t>
        <a:bodyPr/>
        <a:lstStyle/>
        <a:p>
          <a:endParaRPr lang="it-IT"/>
        </a:p>
      </dgm:t>
    </dgm:pt>
  </dgm:ptLst>
  <dgm:cxnLst>
    <dgm:cxn modelId="{81A64538-4447-4488-B448-812B14EDF8B1}" type="presOf" srcId="{CBB60115-BF33-42B6-8D2C-05B5D2F79950}" destId="{ECF633F1-14A0-4FCC-930E-8EF08DDDA8B4}"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60115-BF33-42B6-8D2C-05B5D2F79950}"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it-IT"/>
        </a:p>
      </dgm:t>
    </dgm:pt>
    <dgm:pt modelId="{ECF633F1-14A0-4FCC-930E-8EF08DDDA8B4}" type="pres">
      <dgm:prSet presAssocID="{CBB60115-BF33-42B6-8D2C-05B5D2F79950}" presName="cycle" presStyleCnt="0">
        <dgm:presLayoutVars>
          <dgm:chMax val="1"/>
          <dgm:dir/>
          <dgm:animLvl val="ctr"/>
          <dgm:resizeHandles val="exact"/>
        </dgm:presLayoutVars>
      </dgm:prSet>
      <dgm:spPr/>
      <dgm:t>
        <a:bodyPr/>
        <a:lstStyle/>
        <a:p>
          <a:endParaRPr lang="it-IT"/>
        </a:p>
      </dgm:t>
    </dgm:pt>
  </dgm:ptLst>
  <dgm:cxnLst>
    <dgm:cxn modelId="{7AA39D01-384C-42B8-AE6A-E805AC863A68}" type="presOf" srcId="{CBB60115-BF33-42B6-8D2C-05B5D2F79950}" destId="{ECF633F1-14A0-4FCC-930E-8EF08DDDA8B4}"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B60115-BF33-42B6-8D2C-05B5D2F79950}"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it-IT"/>
        </a:p>
      </dgm:t>
    </dgm:pt>
    <dgm:pt modelId="{ECF633F1-14A0-4FCC-930E-8EF08DDDA8B4}" type="pres">
      <dgm:prSet presAssocID="{CBB60115-BF33-42B6-8D2C-05B5D2F79950}" presName="cycle" presStyleCnt="0">
        <dgm:presLayoutVars>
          <dgm:chMax val="1"/>
          <dgm:dir/>
          <dgm:animLvl val="ctr"/>
          <dgm:resizeHandles val="exact"/>
        </dgm:presLayoutVars>
      </dgm:prSet>
      <dgm:spPr/>
      <dgm:t>
        <a:bodyPr/>
        <a:lstStyle/>
        <a:p>
          <a:endParaRPr lang="it-IT"/>
        </a:p>
      </dgm:t>
    </dgm:pt>
  </dgm:ptLst>
  <dgm:cxnLst>
    <dgm:cxn modelId="{0DC867A7-6BEE-4D9D-8943-7E81E9B725C5}" type="presOf" srcId="{CBB60115-BF33-42B6-8D2C-05B5D2F79950}" destId="{ECF633F1-14A0-4FCC-930E-8EF08DDDA8B4}"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B60115-BF33-42B6-8D2C-05B5D2F79950}"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it-IT"/>
        </a:p>
      </dgm:t>
    </dgm:pt>
    <dgm:pt modelId="{ECF633F1-14A0-4FCC-930E-8EF08DDDA8B4}" type="pres">
      <dgm:prSet presAssocID="{CBB60115-BF33-42B6-8D2C-05B5D2F79950}" presName="cycle" presStyleCnt="0">
        <dgm:presLayoutVars>
          <dgm:chMax val="1"/>
          <dgm:dir/>
          <dgm:animLvl val="ctr"/>
          <dgm:resizeHandles val="exact"/>
        </dgm:presLayoutVars>
      </dgm:prSet>
      <dgm:spPr/>
      <dgm:t>
        <a:bodyPr/>
        <a:lstStyle/>
        <a:p>
          <a:endParaRPr lang="it-IT"/>
        </a:p>
      </dgm:t>
    </dgm:pt>
  </dgm:ptLst>
  <dgm:cxnLst>
    <dgm:cxn modelId="{B73F5A1A-9543-494E-9DA4-DDB93AF50F2D}" type="presOf" srcId="{CBB60115-BF33-42B6-8D2C-05B5D2F79950}" destId="{ECF633F1-14A0-4FCC-930E-8EF08DDDA8B4}"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C267EB-2514-480A-8F2B-F2421F18F10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it-IT"/>
        </a:p>
      </dgm:t>
    </dgm:pt>
    <dgm:pt modelId="{DE5B519D-527C-4E1C-8756-D813E937340D}">
      <dgm:prSet phldrT="[Testo]"/>
      <dgm:spPr/>
      <dgm:t>
        <a:bodyPr/>
        <a:lstStyle/>
        <a:p>
          <a:r>
            <a:rPr lang="it-IT" dirty="0" smtClean="0"/>
            <a:t>Angolo pittura</a:t>
          </a:r>
          <a:endParaRPr lang="it-IT" dirty="0"/>
        </a:p>
      </dgm:t>
    </dgm:pt>
    <dgm:pt modelId="{25989A3C-CEED-402F-B239-6B2CB12D3D2D}" type="parTrans" cxnId="{37A333C7-181F-4EDE-A8AC-B145EA788EDE}">
      <dgm:prSet/>
      <dgm:spPr/>
      <dgm:t>
        <a:bodyPr/>
        <a:lstStyle/>
        <a:p>
          <a:endParaRPr lang="it-IT"/>
        </a:p>
      </dgm:t>
    </dgm:pt>
    <dgm:pt modelId="{5BD4203B-039B-43E8-8C57-4B0C015D868C}" type="sibTrans" cxnId="{37A333C7-181F-4EDE-A8AC-B145EA788EDE}">
      <dgm:prSet/>
      <dgm:spPr/>
      <dgm:t>
        <a:bodyPr/>
        <a:lstStyle/>
        <a:p>
          <a:endParaRPr lang="it-IT"/>
        </a:p>
      </dgm:t>
    </dgm:pt>
    <dgm:pt modelId="{687CDEED-1EAB-449E-9A17-83C7DD08AE9E}">
      <dgm:prSet phldrT="[Testo]"/>
      <dgm:spPr/>
      <dgm:t>
        <a:bodyPr/>
        <a:lstStyle/>
        <a:p>
          <a:r>
            <a:rPr lang="it-IT" dirty="0" smtClean="0"/>
            <a:t>Angolo  motricità</a:t>
          </a:r>
          <a:endParaRPr lang="it-IT" dirty="0"/>
        </a:p>
      </dgm:t>
    </dgm:pt>
    <dgm:pt modelId="{2A473B49-C51F-4E30-935D-2D54DD5302F8}" type="parTrans" cxnId="{2E41209E-C1D1-4573-9BF0-0A8987A83C4E}">
      <dgm:prSet/>
      <dgm:spPr/>
      <dgm:t>
        <a:bodyPr/>
        <a:lstStyle/>
        <a:p>
          <a:endParaRPr lang="it-IT"/>
        </a:p>
      </dgm:t>
    </dgm:pt>
    <dgm:pt modelId="{494322D9-E078-46D0-A0C4-C02AB7638014}" type="sibTrans" cxnId="{2E41209E-C1D1-4573-9BF0-0A8987A83C4E}">
      <dgm:prSet/>
      <dgm:spPr/>
      <dgm:t>
        <a:bodyPr/>
        <a:lstStyle/>
        <a:p>
          <a:endParaRPr lang="it-IT"/>
        </a:p>
      </dgm:t>
    </dgm:pt>
    <dgm:pt modelId="{CB0A381D-C486-4442-879D-F486D050C542}">
      <dgm:prSet phldrT="[Testo]"/>
      <dgm:spPr/>
      <dgm:t>
        <a:bodyPr/>
        <a:lstStyle/>
        <a:p>
          <a:r>
            <a:rPr lang="it-IT" dirty="0" smtClean="0"/>
            <a:t>Angolo attività grafiche</a:t>
          </a:r>
          <a:endParaRPr lang="it-IT" dirty="0"/>
        </a:p>
      </dgm:t>
    </dgm:pt>
    <dgm:pt modelId="{F885FC14-AB8C-49DA-B28F-EFBF0E04B46A}" type="parTrans" cxnId="{9C061212-548E-4262-8AD4-89FD4D3A1C67}">
      <dgm:prSet/>
      <dgm:spPr/>
      <dgm:t>
        <a:bodyPr/>
        <a:lstStyle/>
        <a:p>
          <a:endParaRPr lang="it-IT"/>
        </a:p>
      </dgm:t>
    </dgm:pt>
    <dgm:pt modelId="{922DD81D-DA07-4D7C-B485-BC22F74801EE}" type="sibTrans" cxnId="{9C061212-548E-4262-8AD4-89FD4D3A1C67}">
      <dgm:prSet/>
      <dgm:spPr/>
      <dgm:t>
        <a:bodyPr/>
        <a:lstStyle/>
        <a:p>
          <a:endParaRPr lang="it-IT"/>
        </a:p>
      </dgm:t>
    </dgm:pt>
    <dgm:pt modelId="{17FBB5A6-906F-4864-AC60-DF8AEDEDF520}">
      <dgm:prSet phldrT="[Testo]"/>
      <dgm:spPr/>
      <dgm:t>
        <a:bodyPr/>
        <a:lstStyle/>
        <a:p>
          <a:r>
            <a:rPr lang="it-IT" dirty="0" smtClean="0"/>
            <a:t>Angolo lettura</a:t>
          </a:r>
        </a:p>
      </dgm:t>
    </dgm:pt>
    <dgm:pt modelId="{6446B07E-4CE1-4CE9-9D05-E0EF5B8D6ED7}" type="parTrans" cxnId="{C01D0840-1FA0-4737-A8A5-6E4DFE1A820A}">
      <dgm:prSet/>
      <dgm:spPr/>
      <dgm:t>
        <a:bodyPr/>
        <a:lstStyle/>
        <a:p>
          <a:endParaRPr lang="it-IT"/>
        </a:p>
      </dgm:t>
    </dgm:pt>
    <dgm:pt modelId="{2BB44F0A-C33D-4AED-9F82-632CD836323F}" type="sibTrans" cxnId="{C01D0840-1FA0-4737-A8A5-6E4DFE1A820A}">
      <dgm:prSet/>
      <dgm:spPr/>
      <dgm:t>
        <a:bodyPr/>
        <a:lstStyle/>
        <a:p>
          <a:endParaRPr lang="it-IT"/>
        </a:p>
      </dgm:t>
    </dgm:pt>
    <dgm:pt modelId="{55FB8189-E798-4AA3-91D3-24C4A9B1217F}">
      <dgm:prSet phldrT="[Testo]"/>
      <dgm:spPr/>
      <dgm:t>
        <a:bodyPr/>
        <a:lstStyle/>
        <a:p>
          <a:r>
            <a:rPr lang="it-IT" dirty="0" smtClean="0"/>
            <a:t>Angolo LIM</a:t>
          </a:r>
        </a:p>
      </dgm:t>
    </dgm:pt>
    <dgm:pt modelId="{EC0E99F2-CB7B-4756-828B-4BE8136A9069}" type="parTrans" cxnId="{2F0310F7-78DA-4E59-A3EE-5BC221A37791}">
      <dgm:prSet/>
      <dgm:spPr/>
      <dgm:t>
        <a:bodyPr/>
        <a:lstStyle/>
        <a:p>
          <a:endParaRPr lang="it-IT"/>
        </a:p>
      </dgm:t>
    </dgm:pt>
    <dgm:pt modelId="{532C43BA-08CA-48BC-B92A-F72EF6B038E3}" type="sibTrans" cxnId="{2F0310F7-78DA-4E59-A3EE-5BC221A37791}">
      <dgm:prSet/>
      <dgm:spPr/>
      <dgm:t>
        <a:bodyPr/>
        <a:lstStyle/>
        <a:p>
          <a:endParaRPr lang="it-IT"/>
        </a:p>
      </dgm:t>
    </dgm:pt>
    <dgm:pt modelId="{AC47BDE2-937E-4172-BDDB-7539E87A5FFB}" type="pres">
      <dgm:prSet presAssocID="{8BC267EB-2514-480A-8F2B-F2421F18F10A}" presName="diagram" presStyleCnt="0">
        <dgm:presLayoutVars>
          <dgm:dir/>
          <dgm:resizeHandles val="exact"/>
        </dgm:presLayoutVars>
      </dgm:prSet>
      <dgm:spPr/>
      <dgm:t>
        <a:bodyPr/>
        <a:lstStyle/>
        <a:p>
          <a:endParaRPr lang="it-IT"/>
        </a:p>
      </dgm:t>
    </dgm:pt>
    <dgm:pt modelId="{5FF2DCE3-1FE1-4688-8CAE-D6DDBCE9E707}" type="pres">
      <dgm:prSet presAssocID="{DE5B519D-527C-4E1C-8756-D813E937340D}" presName="node" presStyleLbl="node1" presStyleIdx="0" presStyleCnt="5">
        <dgm:presLayoutVars>
          <dgm:bulletEnabled val="1"/>
        </dgm:presLayoutVars>
      </dgm:prSet>
      <dgm:spPr/>
      <dgm:t>
        <a:bodyPr/>
        <a:lstStyle/>
        <a:p>
          <a:endParaRPr lang="it-IT"/>
        </a:p>
      </dgm:t>
    </dgm:pt>
    <dgm:pt modelId="{9B6DB9B7-F47F-4F9C-BB70-463443FB46E8}" type="pres">
      <dgm:prSet presAssocID="{5BD4203B-039B-43E8-8C57-4B0C015D868C}" presName="sibTrans" presStyleCnt="0"/>
      <dgm:spPr/>
      <dgm:t>
        <a:bodyPr/>
        <a:lstStyle/>
        <a:p>
          <a:endParaRPr lang="it-IT"/>
        </a:p>
      </dgm:t>
    </dgm:pt>
    <dgm:pt modelId="{DB906235-0C08-420B-A52C-B3E657A75BEE}" type="pres">
      <dgm:prSet presAssocID="{687CDEED-1EAB-449E-9A17-83C7DD08AE9E}" presName="node" presStyleLbl="node1" presStyleIdx="1" presStyleCnt="5">
        <dgm:presLayoutVars>
          <dgm:bulletEnabled val="1"/>
        </dgm:presLayoutVars>
      </dgm:prSet>
      <dgm:spPr/>
      <dgm:t>
        <a:bodyPr/>
        <a:lstStyle/>
        <a:p>
          <a:endParaRPr lang="it-IT"/>
        </a:p>
      </dgm:t>
    </dgm:pt>
    <dgm:pt modelId="{F89E24A3-1576-4A0F-AA74-BBB45A06410C}" type="pres">
      <dgm:prSet presAssocID="{494322D9-E078-46D0-A0C4-C02AB7638014}" presName="sibTrans" presStyleCnt="0"/>
      <dgm:spPr/>
      <dgm:t>
        <a:bodyPr/>
        <a:lstStyle/>
        <a:p>
          <a:endParaRPr lang="it-IT"/>
        </a:p>
      </dgm:t>
    </dgm:pt>
    <dgm:pt modelId="{E6460A8B-9BA5-4453-A382-DA3F7EFC09A9}" type="pres">
      <dgm:prSet presAssocID="{CB0A381D-C486-4442-879D-F486D050C542}" presName="node" presStyleLbl="node1" presStyleIdx="2" presStyleCnt="5">
        <dgm:presLayoutVars>
          <dgm:bulletEnabled val="1"/>
        </dgm:presLayoutVars>
      </dgm:prSet>
      <dgm:spPr/>
      <dgm:t>
        <a:bodyPr/>
        <a:lstStyle/>
        <a:p>
          <a:endParaRPr lang="it-IT"/>
        </a:p>
      </dgm:t>
    </dgm:pt>
    <dgm:pt modelId="{018254A8-3C45-40B5-97E7-ED93430D6D8D}" type="pres">
      <dgm:prSet presAssocID="{922DD81D-DA07-4D7C-B485-BC22F74801EE}" presName="sibTrans" presStyleCnt="0"/>
      <dgm:spPr/>
      <dgm:t>
        <a:bodyPr/>
        <a:lstStyle/>
        <a:p>
          <a:endParaRPr lang="it-IT"/>
        </a:p>
      </dgm:t>
    </dgm:pt>
    <dgm:pt modelId="{2A117682-7D10-4F70-A09F-B7BE204A8EC4}" type="pres">
      <dgm:prSet presAssocID="{17FBB5A6-906F-4864-AC60-DF8AEDEDF520}" presName="node" presStyleLbl="node1" presStyleIdx="3" presStyleCnt="5">
        <dgm:presLayoutVars>
          <dgm:bulletEnabled val="1"/>
        </dgm:presLayoutVars>
      </dgm:prSet>
      <dgm:spPr/>
      <dgm:t>
        <a:bodyPr/>
        <a:lstStyle/>
        <a:p>
          <a:endParaRPr lang="it-IT"/>
        </a:p>
      </dgm:t>
    </dgm:pt>
    <dgm:pt modelId="{BC4924A2-305D-4460-8D25-AF94502689D7}" type="pres">
      <dgm:prSet presAssocID="{2BB44F0A-C33D-4AED-9F82-632CD836323F}" presName="sibTrans" presStyleCnt="0"/>
      <dgm:spPr/>
      <dgm:t>
        <a:bodyPr/>
        <a:lstStyle/>
        <a:p>
          <a:endParaRPr lang="it-IT"/>
        </a:p>
      </dgm:t>
    </dgm:pt>
    <dgm:pt modelId="{957125D8-4E25-410F-B83F-382CE58E4739}" type="pres">
      <dgm:prSet presAssocID="{55FB8189-E798-4AA3-91D3-24C4A9B1217F}" presName="node" presStyleLbl="node1" presStyleIdx="4" presStyleCnt="5">
        <dgm:presLayoutVars>
          <dgm:bulletEnabled val="1"/>
        </dgm:presLayoutVars>
      </dgm:prSet>
      <dgm:spPr/>
      <dgm:t>
        <a:bodyPr/>
        <a:lstStyle/>
        <a:p>
          <a:endParaRPr lang="it-IT"/>
        </a:p>
      </dgm:t>
    </dgm:pt>
  </dgm:ptLst>
  <dgm:cxnLst>
    <dgm:cxn modelId="{D3D6F0D6-15F2-40AF-BEE7-50294799EF99}" type="presOf" srcId="{CB0A381D-C486-4442-879D-F486D050C542}" destId="{E6460A8B-9BA5-4453-A382-DA3F7EFC09A9}" srcOrd="0" destOrd="0" presId="urn:microsoft.com/office/officeart/2005/8/layout/default"/>
    <dgm:cxn modelId="{38D07837-D70F-4439-934F-56EE375AA6FF}" type="presOf" srcId="{8BC267EB-2514-480A-8F2B-F2421F18F10A}" destId="{AC47BDE2-937E-4172-BDDB-7539E87A5FFB}" srcOrd="0" destOrd="0" presId="urn:microsoft.com/office/officeart/2005/8/layout/default"/>
    <dgm:cxn modelId="{C01D0840-1FA0-4737-A8A5-6E4DFE1A820A}" srcId="{8BC267EB-2514-480A-8F2B-F2421F18F10A}" destId="{17FBB5A6-906F-4864-AC60-DF8AEDEDF520}" srcOrd="3" destOrd="0" parTransId="{6446B07E-4CE1-4CE9-9D05-E0EF5B8D6ED7}" sibTransId="{2BB44F0A-C33D-4AED-9F82-632CD836323F}"/>
    <dgm:cxn modelId="{9C061212-548E-4262-8AD4-89FD4D3A1C67}" srcId="{8BC267EB-2514-480A-8F2B-F2421F18F10A}" destId="{CB0A381D-C486-4442-879D-F486D050C542}" srcOrd="2" destOrd="0" parTransId="{F885FC14-AB8C-49DA-B28F-EFBF0E04B46A}" sibTransId="{922DD81D-DA07-4D7C-B485-BC22F74801EE}"/>
    <dgm:cxn modelId="{39E84CEF-9508-481A-9083-4D667FE3F0C6}" type="presOf" srcId="{687CDEED-1EAB-449E-9A17-83C7DD08AE9E}" destId="{DB906235-0C08-420B-A52C-B3E657A75BEE}" srcOrd="0" destOrd="0" presId="urn:microsoft.com/office/officeart/2005/8/layout/default"/>
    <dgm:cxn modelId="{37A333C7-181F-4EDE-A8AC-B145EA788EDE}" srcId="{8BC267EB-2514-480A-8F2B-F2421F18F10A}" destId="{DE5B519D-527C-4E1C-8756-D813E937340D}" srcOrd="0" destOrd="0" parTransId="{25989A3C-CEED-402F-B239-6B2CB12D3D2D}" sibTransId="{5BD4203B-039B-43E8-8C57-4B0C015D868C}"/>
    <dgm:cxn modelId="{EA16EA6A-DD6D-4CD5-8D89-1A1AB89CB20C}" type="presOf" srcId="{55FB8189-E798-4AA3-91D3-24C4A9B1217F}" destId="{957125D8-4E25-410F-B83F-382CE58E4739}" srcOrd="0" destOrd="0" presId="urn:microsoft.com/office/officeart/2005/8/layout/default"/>
    <dgm:cxn modelId="{2E41209E-C1D1-4573-9BF0-0A8987A83C4E}" srcId="{8BC267EB-2514-480A-8F2B-F2421F18F10A}" destId="{687CDEED-1EAB-449E-9A17-83C7DD08AE9E}" srcOrd="1" destOrd="0" parTransId="{2A473B49-C51F-4E30-935D-2D54DD5302F8}" sibTransId="{494322D9-E078-46D0-A0C4-C02AB7638014}"/>
    <dgm:cxn modelId="{2F0310F7-78DA-4E59-A3EE-5BC221A37791}" srcId="{8BC267EB-2514-480A-8F2B-F2421F18F10A}" destId="{55FB8189-E798-4AA3-91D3-24C4A9B1217F}" srcOrd="4" destOrd="0" parTransId="{EC0E99F2-CB7B-4756-828B-4BE8136A9069}" sibTransId="{532C43BA-08CA-48BC-B92A-F72EF6B038E3}"/>
    <dgm:cxn modelId="{D55003BF-A1BE-4C10-AFC0-F8AF92CD7C4C}" type="presOf" srcId="{17FBB5A6-906F-4864-AC60-DF8AEDEDF520}" destId="{2A117682-7D10-4F70-A09F-B7BE204A8EC4}" srcOrd="0" destOrd="0" presId="urn:microsoft.com/office/officeart/2005/8/layout/default"/>
    <dgm:cxn modelId="{164519FA-065F-48AC-9E42-F73DD7055F66}" type="presOf" srcId="{DE5B519D-527C-4E1C-8756-D813E937340D}" destId="{5FF2DCE3-1FE1-4688-8CAE-D6DDBCE9E707}" srcOrd="0" destOrd="0" presId="urn:microsoft.com/office/officeart/2005/8/layout/default"/>
    <dgm:cxn modelId="{E67A9A50-34F1-4EAF-BFB9-F728F083B3E1}" type="presParOf" srcId="{AC47BDE2-937E-4172-BDDB-7539E87A5FFB}" destId="{5FF2DCE3-1FE1-4688-8CAE-D6DDBCE9E707}" srcOrd="0" destOrd="0" presId="urn:microsoft.com/office/officeart/2005/8/layout/default"/>
    <dgm:cxn modelId="{2934B392-E7E6-499C-9DEA-58084E26556A}" type="presParOf" srcId="{AC47BDE2-937E-4172-BDDB-7539E87A5FFB}" destId="{9B6DB9B7-F47F-4F9C-BB70-463443FB46E8}" srcOrd="1" destOrd="0" presId="urn:microsoft.com/office/officeart/2005/8/layout/default"/>
    <dgm:cxn modelId="{170625F2-37B7-4C6D-9584-B0A05F7680E8}" type="presParOf" srcId="{AC47BDE2-937E-4172-BDDB-7539E87A5FFB}" destId="{DB906235-0C08-420B-A52C-B3E657A75BEE}" srcOrd="2" destOrd="0" presId="urn:microsoft.com/office/officeart/2005/8/layout/default"/>
    <dgm:cxn modelId="{CF36A69C-77BB-472C-AE5C-C6C6D6018319}" type="presParOf" srcId="{AC47BDE2-937E-4172-BDDB-7539E87A5FFB}" destId="{F89E24A3-1576-4A0F-AA74-BBB45A06410C}" srcOrd="3" destOrd="0" presId="urn:microsoft.com/office/officeart/2005/8/layout/default"/>
    <dgm:cxn modelId="{3B36EE3B-6F59-4A88-8A0D-8DEED2A9A91B}" type="presParOf" srcId="{AC47BDE2-937E-4172-BDDB-7539E87A5FFB}" destId="{E6460A8B-9BA5-4453-A382-DA3F7EFC09A9}" srcOrd="4" destOrd="0" presId="urn:microsoft.com/office/officeart/2005/8/layout/default"/>
    <dgm:cxn modelId="{B150392B-779B-425E-9385-CCD4AD137591}" type="presParOf" srcId="{AC47BDE2-937E-4172-BDDB-7539E87A5FFB}" destId="{018254A8-3C45-40B5-97E7-ED93430D6D8D}" srcOrd="5" destOrd="0" presId="urn:microsoft.com/office/officeart/2005/8/layout/default"/>
    <dgm:cxn modelId="{2A26AA6A-4C8A-41FF-9C8C-18D79A5F396B}" type="presParOf" srcId="{AC47BDE2-937E-4172-BDDB-7539E87A5FFB}" destId="{2A117682-7D10-4F70-A09F-B7BE204A8EC4}" srcOrd="6" destOrd="0" presId="urn:microsoft.com/office/officeart/2005/8/layout/default"/>
    <dgm:cxn modelId="{5895B18A-B77A-424C-B0F3-467929A45CF3}" type="presParOf" srcId="{AC47BDE2-937E-4172-BDDB-7539E87A5FFB}" destId="{BC4924A2-305D-4460-8D25-AF94502689D7}" srcOrd="7" destOrd="0" presId="urn:microsoft.com/office/officeart/2005/8/layout/default"/>
    <dgm:cxn modelId="{B08C212C-8AAF-4923-91E4-9EEABFA2A6A5}" type="presParOf" srcId="{AC47BDE2-937E-4172-BDDB-7539E87A5FFB}" destId="{957125D8-4E25-410F-B83F-382CE58E473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597CBD-2DF3-436F-8DD4-01C2C89634FB}"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it-IT"/>
        </a:p>
      </dgm:t>
    </dgm:pt>
    <dgm:pt modelId="{AF664249-7B88-4E33-903C-6E987BC7DF80}">
      <dgm:prSet phldrT="[Testo]"/>
      <dgm:spPr/>
      <dgm:t>
        <a:bodyPr/>
        <a:lstStyle/>
        <a:p>
          <a:r>
            <a:rPr lang="it-IT" dirty="0" smtClean="0"/>
            <a:t>Imparare ad essere</a:t>
          </a:r>
          <a:endParaRPr lang="it-IT" dirty="0"/>
        </a:p>
      </dgm:t>
    </dgm:pt>
    <dgm:pt modelId="{513BB70A-670F-420B-A046-10EDFA1E7BDA}" type="parTrans" cxnId="{6A0B0C8B-93BD-4CC7-A9CA-C5791F2F8C58}">
      <dgm:prSet/>
      <dgm:spPr/>
      <dgm:t>
        <a:bodyPr/>
        <a:lstStyle/>
        <a:p>
          <a:endParaRPr lang="it-IT"/>
        </a:p>
      </dgm:t>
    </dgm:pt>
    <dgm:pt modelId="{08FAC6DC-E537-43DF-89C8-2A6E4966CFC2}" type="sibTrans" cxnId="{6A0B0C8B-93BD-4CC7-A9CA-C5791F2F8C58}">
      <dgm:prSet/>
      <dgm:spPr/>
      <dgm:t>
        <a:bodyPr/>
        <a:lstStyle/>
        <a:p>
          <a:endParaRPr lang="it-IT"/>
        </a:p>
      </dgm:t>
    </dgm:pt>
    <dgm:pt modelId="{E25BCC2E-EAD5-4274-B9A6-33AB1917F61B}">
      <dgm:prSet phldrT="[Testo]"/>
      <dgm:spPr/>
      <dgm:t>
        <a:bodyPr/>
        <a:lstStyle/>
        <a:p>
          <a:r>
            <a:rPr lang="it-IT" dirty="0" smtClean="0"/>
            <a:t>Imparare a conoscere</a:t>
          </a:r>
          <a:endParaRPr lang="it-IT" dirty="0"/>
        </a:p>
      </dgm:t>
    </dgm:pt>
    <dgm:pt modelId="{B41645BD-4296-4B1D-B107-3D5C15725C5A}" type="parTrans" cxnId="{4477CDDD-FB9F-488E-A9E2-51613F10F3AA}">
      <dgm:prSet/>
      <dgm:spPr/>
      <dgm:t>
        <a:bodyPr/>
        <a:lstStyle/>
        <a:p>
          <a:endParaRPr lang="it-IT"/>
        </a:p>
      </dgm:t>
    </dgm:pt>
    <dgm:pt modelId="{C3157AF7-51D0-4D2F-9978-226FB0D9E928}" type="sibTrans" cxnId="{4477CDDD-FB9F-488E-A9E2-51613F10F3AA}">
      <dgm:prSet/>
      <dgm:spPr/>
      <dgm:t>
        <a:bodyPr/>
        <a:lstStyle/>
        <a:p>
          <a:endParaRPr lang="it-IT"/>
        </a:p>
      </dgm:t>
    </dgm:pt>
    <dgm:pt modelId="{B95EBEE3-C0AE-4920-A85A-88766217052C}">
      <dgm:prSet phldrT="[Testo]"/>
      <dgm:spPr/>
      <dgm:t>
        <a:bodyPr/>
        <a:lstStyle/>
        <a:p>
          <a:r>
            <a:rPr lang="it-IT" dirty="0" smtClean="0"/>
            <a:t>Imparare a vivere insieme</a:t>
          </a:r>
          <a:endParaRPr lang="it-IT" dirty="0"/>
        </a:p>
      </dgm:t>
    </dgm:pt>
    <dgm:pt modelId="{12AC4F9A-FE3B-4F99-BFF6-E2409E6279B1}" type="parTrans" cxnId="{768DF5B7-490D-4D4C-A9DF-8139CBEE2C04}">
      <dgm:prSet/>
      <dgm:spPr/>
      <dgm:t>
        <a:bodyPr/>
        <a:lstStyle/>
        <a:p>
          <a:endParaRPr lang="it-IT"/>
        </a:p>
      </dgm:t>
    </dgm:pt>
    <dgm:pt modelId="{1DEDF2BB-2DA8-4F34-9E5D-5786049EFB33}" type="sibTrans" cxnId="{768DF5B7-490D-4D4C-A9DF-8139CBEE2C04}">
      <dgm:prSet/>
      <dgm:spPr/>
      <dgm:t>
        <a:bodyPr/>
        <a:lstStyle/>
        <a:p>
          <a:endParaRPr lang="it-IT"/>
        </a:p>
      </dgm:t>
    </dgm:pt>
    <dgm:pt modelId="{49727B3A-81DB-41C1-A439-A1662E671E9A}">
      <dgm:prSet phldrT="[Testo]"/>
      <dgm:spPr/>
      <dgm:t>
        <a:bodyPr/>
        <a:lstStyle/>
        <a:p>
          <a:r>
            <a:rPr lang="it-IT" dirty="0" smtClean="0"/>
            <a:t>Imparare a fare</a:t>
          </a:r>
          <a:endParaRPr lang="it-IT" dirty="0"/>
        </a:p>
      </dgm:t>
    </dgm:pt>
    <dgm:pt modelId="{9F504031-3111-4DD0-B1AB-022D9CD948A5}" type="sibTrans" cxnId="{CD7DEB03-592A-428C-BC96-D948A1342E1A}">
      <dgm:prSet/>
      <dgm:spPr/>
      <dgm:t>
        <a:bodyPr/>
        <a:lstStyle/>
        <a:p>
          <a:endParaRPr lang="it-IT"/>
        </a:p>
      </dgm:t>
    </dgm:pt>
    <dgm:pt modelId="{DE425B69-9662-448B-89AD-16FE20B11BD9}" type="parTrans" cxnId="{CD7DEB03-592A-428C-BC96-D948A1342E1A}">
      <dgm:prSet/>
      <dgm:spPr/>
      <dgm:t>
        <a:bodyPr/>
        <a:lstStyle/>
        <a:p>
          <a:endParaRPr lang="it-IT"/>
        </a:p>
      </dgm:t>
    </dgm:pt>
    <dgm:pt modelId="{5872D01A-AF6A-48F0-83BE-BDB6E37BFED8}">
      <dgm:prSet custT="1"/>
      <dgm:spPr/>
      <dgm:t>
        <a:bodyPr/>
        <a:lstStyle/>
        <a:p>
          <a:pPr algn="l"/>
          <a:r>
            <a:rPr lang="it-IT" sz="3600" dirty="0" smtClean="0"/>
            <a:t>IDENTITA’</a:t>
          </a:r>
          <a:endParaRPr lang="it-IT" sz="2500" dirty="0"/>
        </a:p>
      </dgm:t>
    </dgm:pt>
    <dgm:pt modelId="{4D4821A4-5604-4F14-BDE7-682031FCE167}" type="parTrans" cxnId="{476579CB-B86C-4BAD-8552-3912A3B7C2DB}">
      <dgm:prSet/>
      <dgm:spPr/>
      <dgm:t>
        <a:bodyPr/>
        <a:lstStyle/>
        <a:p>
          <a:endParaRPr lang="it-IT"/>
        </a:p>
      </dgm:t>
    </dgm:pt>
    <dgm:pt modelId="{9E4EF67F-5521-45AE-8487-89C2273D693D}" type="sibTrans" cxnId="{476579CB-B86C-4BAD-8552-3912A3B7C2DB}">
      <dgm:prSet/>
      <dgm:spPr/>
      <dgm:t>
        <a:bodyPr/>
        <a:lstStyle/>
        <a:p>
          <a:endParaRPr lang="it-IT"/>
        </a:p>
      </dgm:t>
    </dgm:pt>
    <dgm:pt modelId="{AAE28145-84E0-40A4-8220-EAF794285C77}">
      <dgm:prSet custT="1"/>
      <dgm:spPr/>
      <dgm:t>
        <a:bodyPr/>
        <a:lstStyle/>
        <a:p>
          <a:pPr algn="l"/>
          <a:r>
            <a:rPr lang="it-IT" sz="3600" dirty="0" smtClean="0"/>
            <a:t>AUTONOMIA</a:t>
          </a:r>
          <a:endParaRPr lang="it-IT" sz="2500" dirty="0"/>
        </a:p>
      </dgm:t>
    </dgm:pt>
    <dgm:pt modelId="{9DB2C65F-A170-410F-B930-C536250905D1}" type="parTrans" cxnId="{3E0ABBEC-F4F2-4AB6-8FE2-3E22C89E2B5B}">
      <dgm:prSet/>
      <dgm:spPr/>
      <dgm:t>
        <a:bodyPr/>
        <a:lstStyle/>
        <a:p>
          <a:endParaRPr lang="it-IT"/>
        </a:p>
      </dgm:t>
    </dgm:pt>
    <dgm:pt modelId="{57A2A52F-1810-4E59-B9DC-DFF39F1B9134}" type="sibTrans" cxnId="{3E0ABBEC-F4F2-4AB6-8FE2-3E22C89E2B5B}">
      <dgm:prSet/>
      <dgm:spPr/>
      <dgm:t>
        <a:bodyPr/>
        <a:lstStyle/>
        <a:p>
          <a:endParaRPr lang="it-IT"/>
        </a:p>
      </dgm:t>
    </dgm:pt>
    <dgm:pt modelId="{1C19F365-55B0-494B-9EBB-EDECDA218003}">
      <dgm:prSet custT="1"/>
      <dgm:spPr/>
      <dgm:t>
        <a:bodyPr/>
        <a:lstStyle/>
        <a:p>
          <a:pPr algn="l"/>
          <a:r>
            <a:rPr lang="it-IT" sz="3600" dirty="0" smtClean="0"/>
            <a:t>COMPETENZA</a:t>
          </a:r>
          <a:endParaRPr lang="it-IT" sz="2500" dirty="0"/>
        </a:p>
      </dgm:t>
    </dgm:pt>
    <dgm:pt modelId="{2C386108-446E-476C-987A-E04BF4E9CDA7}" type="parTrans" cxnId="{32F6D8C9-3AB4-4968-ADB0-C7447BFDF84E}">
      <dgm:prSet/>
      <dgm:spPr/>
      <dgm:t>
        <a:bodyPr/>
        <a:lstStyle/>
        <a:p>
          <a:endParaRPr lang="it-IT"/>
        </a:p>
      </dgm:t>
    </dgm:pt>
    <dgm:pt modelId="{6E9325CF-CA8A-4E1F-BE4B-B792246E5E8D}" type="sibTrans" cxnId="{32F6D8C9-3AB4-4968-ADB0-C7447BFDF84E}">
      <dgm:prSet/>
      <dgm:spPr/>
      <dgm:t>
        <a:bodyPr/>
        <a:lstStyle/>
        <a:p>
          <a:endParaRPr lang="it-IT"/>
        </a:p>
      </dgm:t>
    </dgm:pt>
    <dgm:pt modelId="{2CF82FD3-4AD3-471D-A16A-BC084B7EE954}">
      <dgm:prSet custT="1"/>
      <dgm:spPr/>
      <dgm:t>
        <a:bodyPr/>
        <a:lstStyle/>
        <a:p>
          <a:pPr algn="l"/>
          <a:r>
            <a:rPr lang="it-IT" sz="3600" dirty="0" smtClean="0"/>
            <a:t>CITTADINANZA</a:t>
          </a:r>
          <a:endParaRPr lang="it-IT" sz="2500" dirty="0"/>
        </a:p>
      </dgm:t>
    </dgm:pt>
    <dgm:pt modelId="{642DB78E-9F7F-4341-9152-C219D01E00D9}" type="parTrans" cxnId="{B7D77A80-27F7-4A45-A197-9DA208435F94}">
      <dgm:prSet/>
      <dgm:spPr/>
      <dgm:t>
        <a:bodyPr/>
        <a:lstStyle/>
        <a:p>
          <a:endParaRPr lang="it-IT"/>
        </a:p>
      </dgm:t>
    </dgm:pt>
    <dgm:pt modelId="{57CBC242-E1E4-405B-9975-766B283CA72B}" type="sibTrans" cxnId="{B7D77A80-27F7-4A45-A197-9DA208435F94}">
      <dgm:prSet/>
      <dgm:spPr/>
      <dgm:t>
        <a:bodyPr/>
        <a:lstStyle/>
        <a:p>
          <a:endParaRPr lang="it-IT"/>
        </a:p>
      </dgm:t>
    </dgm:pt>
    <dgm:pt modelId="{2134B251-180D-4962-85D8-B92C3E221B8E}" type="pres">
      <dgm:prSet presAssocID="{AC597CBD-2DF3-436F-8DD4-01C2C89634FB}" presName="Name0" presStyleCnt="0">
        <dgm:presLayoutVars>
          <dgm:dir/>
          <dgm:animLvl val="lvl"/>
          <dgm:resizeHandles/>
        </dgm:presLayoutVars>
      </dgm:prSet>
      <dgm:spPr/>
      <dgm:t>
        <a:bodyPr/>
        <a:lstStyle/>
        <a:p>
          <a:endParaRPr lang="it-IT"/>
        </a:p>
      </dgm:t>
    </dgm:pt>
    <dgm:pt modelId="{1C77683B-2A58-4C3C-9BC0-4F50F69A7C3E}" type="pres">
      <dgm:prSet presAssocID="{AF664249-7B88-4E33-903C-6E987BC7DF80}" presName="linNode" presStyleCnt="0"/>
      <dgm:spPr/>
    </dgm:pt>
    <dgm:pt modelId="{B86F0B2F-4A9E-4B92-8F28-D05E88EB702B}" type="pres">
      <dgm:prSet presAssocID="{AF664249-7B88-4E33-903C-6E987BC7DF80}" presName="parentShp" presStyleLbl="node1" presStyleIdx="0" presStyleCnt="4">
        <dgm:presLayoutVars>
          <dgm:bulletEnabled val="1"/>
        </dgm:presLayoutVars>
      </dgm:prSet>
      <dgm:spPr/>
      <dgm:t>
        <a:bodyPr/>
        <a:lstStyle/>
        <a:p>
          <a:endParaRPr lang="it-IT"/>
        </a:p>
      </dgm:t>
    </dgm:pt>
    <dgm:pt modelId="{B2AD81DC-0464-4112-84C2-C27E126917A3}" type="pres">
      <dgm:prSet presAssocID="{AF664249-7B88-4E33-903C-6E987BC7DF80}" presName="childShp" presStyleLbl="bgAccFollowNode1" presStyleIdx="0" presStyleCnt="4" custLinFactNeighborX="4328" custLinFactNeighborY="1544">
        <dgm:presLayoutVars>
          <dgm:bulletEnabled val="1"/>
        </dgm:presLayoutVars>
      </dgm:prSet>
      <dgm:spPr/>
      <dgm:t>
        <a:bodyPr/>
        <a:lstStyle/>
        <a:p>
          <a:endParaRPr lang="it-IT"/>
        </a:p>
      </dgm:t>
    </dgm:pt>
    <dgm:pt modelId="{90F03737-35AF-4E45-A295-5C362F7DF87D}" type="pres">
      <dgm:prSet presAssocID="{08FAC6DC-E537-43DF-89C8-2A6E4966CFC2}" presName="spacing" presStyleCnt="0"/>
      <dgm:spPr/>
    </dgm:pt>
    <dgm:pt modelId="{342AE012-8225-430E-AE3A-F7D3708E6361}" type="pres">
      <dgm:prSet presAssocID="{49727B3A-81DB-41C1-A439-A1662E671E9A}" presName="linNode" presStyleCnt="0"/>
      <dgm:spPr/>
    </dgm:pt>
    <dgm:pt modelId="{AF37A5D8-0E34-4175-9585-626D7ED49332}" type="pres">
      <dgm:prSet presAssocID="{49727B3A-81DB-41C1-A439-A1662E671E9A}" presName="parentShp" presStyleLbl="node1" presStyleIdx="1" presStyleCnt="4">
        <dgm:presLayoutVars>
          <dgm:bulletEnabled val="1"/>
        </dgm:presLayoutVars>
      </dgm:prSet>
      <dgm:spPr/>
      <dgm:t>
        <a:bodyPr/>
        <a:lstStyle/>
        <a:p>
          <a:endParaRPr lang="it-IT"/>
        </a:p>
      </dgm:t>
    </dgm:pt>
    <dgm:pt modelId="{8925B788-23DD-4697-AA50-4376FCE318BE}" type="pres">
      <dgm:prSet presAssocID="{49727B3A-81DB-41C1-A439-A1662E671E9A}" presName="childShp" presStyleLbl="bgAccFollowNode1" presStyleIdx="1" presStyleCnt="4">
        <dgm:presLayoutVars>
          <dgm:bulletEnabled val="1"/>
        </dgm:presLayoutVars>
      </dgm:prSet>
      <dgm:spPr/>
      <dgm:t>
        <a:bodyPr/>
        <a:lstStyle/>
        <a:p>
          <a:endParaRPr lang="it-IT"/>
        </a:p>
      </dgm:t>
    </dgm:pt>
    <dgm:pt modelId="{B0E4FCFA-ECC1-4C8A-AE68-BB496777D66B}" type="pres">
      <dgm:prSet presAssocID="{9F504031-3111-4DD0-B1AB-022D9CD948A5}" presName="spacing" presStyleCnt="0"/>
      <dgm:spPr/>
    </dgm:pt>
    <dgm:pt modelId="{7F3D5CCE-E422-4080-9658-37AC800D3845}" type="pres">
      <dgm:prSet presAssocID="{E25BCC2E-EAD5-4274-B9A6-33AB1917F61B}" presName="linNode" presStyleCnt="0"/>
      <dgm:spPr/>
    </dgm:pt>
    <dgm:pt modelId="{61C7FEFF-F4DF-4ACE-84D1-EA53E7BFE284}" type="pres">
      <dgm:prSet presAssocID="{E25BCC2E-EAD5-4274-B9A6-33AB1917F61B}" presName="parentShp" presStyleLbl="node1" presStyleIdx="2" presStyleCnt="4">
        <dgm:presLayoutVars>
          <dgm:bulletEnabled val="1"/>
        </dgm:presLayoutVars>
      </dgm:prSet>
      <dgm:spPr/>
      <dgm:t>
        <a:bodyPr/>
        <a:lstStyle/>
        <a:p>
          <a:endParaRPr lang="it-IT"/>
        </a:p>
      </dgm:t>
    </dgm:pt>
    <dgm:pt modelId="{62E10FB1-6135-4F3D-89BD-DDF81149EBFE}" type="pres">
      <dgm:prSet presAssocID="{E25BCC2E-EAD5-4274-B9A6-33AB1917F61B}" presName="childShp" presStyleLbl="bgAccFollowNode1" presStyleIdx="2" presStyleCnt="4">
        <dgm:presLayoutVars>
          <dgm:bulletEnabled val="1"/>
        </dgm:presLayoutVars>
      </dgm:prSet>
      <dgm:spPr/>
      <dgm:t>
        <a:bodyPr/>
        <a:lstStyle/>
        <a:p>
          <a:endParaRPr lang="it-IT"/>
        </a:p>
      </dgm:t>
    </dgm:pt>
    <dgm:pt modelId="{DCB524C3-9170-446A-B17D-808DC55C6580}" type="pres">
      <dgm:prSet presAssocID="{C3157AF7-51D0-4D2F-9978-226FB0D9E928}" presName="spacing" presStyleCnt="0"/>
      <dgm:spPr/>
    </dgm:pt>
    <dgm:pt modelId="{CAC76D1E-C7BE-4858-A416-80DFE2BF82F8}" type="pres">
      <dgm:prSet presAssocID="{B95EBEE3-C0AE-4920-A85A-88766217052C}" presName="linNode" presStyleCnt="0"/>
      <dgm:spPr/>
    </dgm:pt>
    <dgm:pt modelId="{7C5E5757-DEB6-4879-8F4A-8638890DEF1F}" type="pres">
      <dgm:prSet presAssocID="{B95EBEE3-C0AE-4920-A85A-88766217052C}" presName="parentShp" presStyleLbl="node1" presStyleIdx="3" presStyleCnt="4">
        <dgm:presLayoutVars>
          <dgm:bulletEnabled val="1"/>
        </dgm:presLayoutVars>
      </dgm:prSet>
      <dgm:spPr/>
      <dgm:t>
        <a:bodyPr/>
        <a:lstStyle/>
        <a:p>
          <a:endParaRPr lang="it-IT"/>
        </a:p>
      </dgm:t>
    </dgm:pt>
    <dgm:pt modelId="{1211A470-44D7-4125-88EF-9846206BAF8A}" type="pres">
      <dgm:prSet presAssocID="{B95EBEE3-C0AE-4920-A85A-88766217052C}" presName="childShp" presStyleLbl="bgAccFollowNode1" presStyleIdx="3" presStyleCnt="4">
        <dgm:presLayoutVars>
          <dgm:bulletEnabled val="1"/>
        </dgm:presLayoutVars>
      </dgm:prSet>
      <dgm:spPr/>
      <dgm:t>
        <a:bodyPr/>
        <a:lstStyle/>
        <a:p>
          <a:endParaRPr lang="it-IT"/>
        </a:p>
      </dgm:t>
    </dgm:pt>
  </dgm:ptLst>
  <dgm:cxnLst>
    <dgm:cxn modelId="{768DF5B7-490D-4D4C-A9DF-8139CBEE2C04}" srcId="{AC597CBD-2DF3-436F-8DD4-01C2C89634FB}" destId="{B95EBEE3-C0AE-4920-A85A-88766217052C}" srcOrd="3" destOrd="0" parTransId="{12AC4F9A-FE3B-4F99-BFF6-E2409E6279B1}" sibTransId="{1DEDF2BB-2DA8-4F34-9E5D-5786049EFB33}"/>
    <dgm:cxn modelId="{4477CDDD-FB9F-488E-A9E2-51613F10F3AA}" srcId="{AC597CBD-2DF3-436F-8DD4-01C2C89634FB}" destId="{E25BCC2E-EAD5-4274-B9A6-33AB1917F61B}" srcOrd="2" destOrd="0" parTransId="{B41645BD-4296-4B1D-B107-3D5C15725C5A}" sibTransId="{C3157AF7-51D0-4D2F-9978-226FB0D9E928}"/>
    <dgm:cxn modelId="{AC32441A-D842-4BF2-8C73-874A333F9333}" type="presOf" srcId="{2CF82FD3-4AD3-471D-A16A-BC084B7EE954}" destId="{1211A470-44D7-4125-88EF-9846206BAF8A}" srcOrd="0" destOrd="0" presId="urn:microsoft.com/office/officeart/2005/8/layout/vList6"/>
    <dgm:cxn modelId="{3E0ABBEC-F4F2-4AB6-8FE2-3E22C89E2B5B}" srcId="{49727B3A-81DB-41C1-A439-A1662E671E9A}" destId="{AAE28145-84E0-40A4-8220-EAF794285C77}" srcOrd="0" destOrd="0" parTransId="{9DB2C65F-A170-410F-B930-C536250905D1}" sibTransId="{57A2A52F-1810-4E59-B9DC-DFF39F1B9134}"/>
    <dgm:cxn modelId="{32F6D8C9-3AB4-4968-ADB0-C7447BFDF84E}" srcId="{E25BCC2E-EAD5-4274-B9A6-33AB1917F61B}" destId="{1C19F365-55B0-494B-9EBB-EDECDA218003}" srcOrd="0" destOrd="0" parTransId="{2C386108-446E-476C-987A-E04BF4E9CDA7}" sibTransId="{6E9325CF-CA8A-4E1F-BE4B-B792246E5E8D}"/>
    <dgm:cxn modelId="{5C245AB5-D861-4F91-B300-981B5BDEC258}" type="presOf" srcId="{B95EBEE3-C0AE-4920-A85A-88766217052C}" destId="{7C5E5757-DEB6-4879-8F4A-8638890DEF1F}" srcOrd="0" destOrd="0" presId="urn:microsoft.com/office/officeart/2005/8/layout/vList6"/>
    <dgm:cxn modelId="{B7D77A80-27F7-4A45-A197-9DA208435F94}" srcId="{B95EBEE3-C0AE-4920-A85A-88766217052C}" destId="{2CF82FD3-4AD3-471D-A16A-BC084B7EE954}" srcOrd="0" destOrd="0" parTransId="{642DB78E-9F7F-4341-9152-C219D01E00D9}" sibTransId="{57CBC242-E1E4-405B-9975-766B283CA72B}"/>
    <dgm:cxn modelId="{476579CB-B86C-4BAD-8552-3912A3B7C2DB}" srcId="{AF664249-7B88-4E33-903C-6E987BC7DF80}" destId="{5872D01A-AF6A-48F0-83BE-BDB6E37BFED8}" srcOrd="0" destOrd="0" parTransId="{4D4821A4-5604-4F14-BDE7-682031FCE167}" sibTransId="{9E4EF67F-5521-45AE-8487-89C2273D693D}"/>
    <dgm:cxn modelId="{BE4C597A-7175-4FE9-B709-6CCB5A8AE63B}" type="presOf" srcId="{49727B3A-81DB-41C1-A439-A1662E671E9A}" destId="{AF37A5D8-0E34-4175-9585-626D7ED49332}" srcOrd="0" destOrd="0" presId="urn:microsoft.com/office/officeart/2005/8/layout/vList6"/>
    <dgm:cxn modelId="{6D12E8D6-1D21-429D-8BED-A6B97671C359}" type="presOf" srcId="{E25BCC2E-EAD5-4274-B9A6-33AB1917F61B}" destId="{61C7FEFF-F4DF-4ACE-84D1-EA53E7BFE284}" srcOrd="0" destOrd="0" presId="urn:microsoft.com/office/officeart/2005/8/layout/vList6"/>
    <dgm:cxn modelId="{7195A135-1838-49EA-95F0-43853DAC6143}" type="presOf" srcId="{5872D01A-AF6A-48F0-83BE-BDB6E37BFED8}" destId="{B2AD81DC-0464-4112-84C2-C27E126917A3}" srcOrd="0" destOrd="0" presId="urn:microsoft.com/office/officeart/2005/8/layout/vList6"/>
    <dgm:cxn modelId="{CD7DEB03-592A-428C-BC96-D948A1342E1A}" srcId="{AC597CBD-2DF3-436F-8DD4-01C2C89634FB}" destId="{49727B3A-81DB-41C1-A439-A1662E671E9A}" srcOrd="1" destOrd="0" parTransId="{DE425B69-9662-448B-89AD-16FE20B11BD9}" sibTransId="{9F504031-3111-4DD0-B1AB-022D9CD948A5}"/>
    <dgm:cxn modelId="{794BEA58-9B79-458C-BF3D-8042A980FDC6}" type="presOf" srcId="{1C19F365-55B0-494B-9EBB-EDECDA218003}" destId="{62E10FB1-6135-4F3D-89BD-DDF81149EBFE}" srcOrd="0" destOrd="0" presId="urn:microsoft.com/office/officeart/2005/8/layout/vList6"/>
    <dgm:cxn modelId="{E38FE40D-C5FE-4442-937D-84E49EF2B495}" type="presOf" srcId="{AAE28145-84E0-40A4-8220-EAF794285C77}" destId="{8925B788-23DD-4697-AA50-4376FCE318BE}" srcOrd="0" destOrd="0" presId="urn:microsoft.com/office/officeart/2005/8/layout/vList6"/>
    <dgm:cxn modelId="{128D9FEB-0436-451E-82E4-77C051A90A06}" type="presOf" srcId="{AC597CBD-2DF3-436F-8DD4-01C2C89634FB}" destId="{2134B251-180D-4962-85D8-B92C3E221B8E}" srcOrd="0" destOrd="0" presId="urn:microsoft.com/office/officeart/2005/8/layout/vList6"/>
    <dgm:cxn modelId="{426C6C09-0A01-4A68-A888-1823AF996D48}" type="presOf" srcId="{AF664249-7B88-4E33-903C-6E987BC7DF80}" destId="{B86F0B2F-4A9E-4B92-8F28-D05E88EB702B}" srcOrd="0" destOrd="0" presId="urn:microsoft.com/office/officeart/2005/8/layout/vList6"/>
    <dgm:cxn modelId="{6A0B0C8B-93BD-4CC7-A9CA-C5791F2F8C58}" srcId="{AC597CBD-2DF3-436F-8DD4-01C2C89634FB}" destId="{AF664249-7B88-4E33-903C-6E987BC7DF80}" srcOrd="0" destOrd="0" parTransId="{513BB70A-670F-420B-A046-10EDFA1E7BDA}" sibTransId="{08FAC6DC-E537-43DF-89C8-2A6E4966CFC2}"/>
    <dgm:cxn modelId="{C96FEA33-C1B9-44B3-A57A-9FB7806701BA}" type="presParOf" srcId="{2134B251-180D-4962-85D8-B92C3E221B8E}" destId="{1C77683B-2A58-4C3C-9BC0-4F50F69A7C3E}" srcOrd="0" destOrd="0" presId="urn:microsoft.com/office/officeart/2005/8/layout/vList6"/>
    <dgm:cxn modelId="{E93D2531-B1C0-4D10-8B01-B25C2E3EBC02}" type="presParOf" srcId="{1C77683B-2A58-4C3C-9BC0-4F50F69A7C3E}" destId="{B86F0B2F-4A9E-4B92-8F28-D05E88EB702B}" srcOrd="0" destOrd="0" presId="urn:microsoft.com/office/officeart/2005/8/layout/vList6"/>
    <dgm:cxn modelId="{9BDC641D-F87E-4767-98E9-71E484A2B577}" type="presParOf" srcId="{1C77683B-2A58-4C3C-9BC0-4F50F69A7C3E}" destId="{B2AD81DC-0464-4112-84C2-C27E126917A3}" srcOrd="1" destOrd="0" presId="urn:microsoft.com/office/officeart/2005/8/layout/vList6"/>
    <dgm:cxn modelId="{5D625A50-CA11-4FA1-B0EC-6672C84ED05D}" type="presParOf" srcId="{2134B251-180D-4962-85D8-B92C3E221B8E}" destId="{90F03737-35AF-4E45-A295-5C362F7DF87D}" srcOrd="1" destOrd="0" presId="urn:microsoft.com/office/officeart/2005/8/layout/vList6"/>
    <dgm:cxn modelId="{D1C915B9-8810-4C0A-93DB-01016F2557EB}" type="presParOf" srcId="{2134B251-180D-4962-85D8-B92C3E221B8E}" destId="{342AE012-8225-430E-AE3A-F7D3708E6361}" srcOrd="2" destOrd="0" presId="urn:microsoft.com/office/officeart/2005/8/layout/vList6"/>
    <dgm:cxn modelId="{DE6253F6-64C2-4298-868A-016765C0EC83}" type="presParOf" srcId="{342AE012-8225-430E-AE3A-F7D3708E6361}" destId="{AF37A5D8-0E34-4175-9585-626D7ED49332}" srcOrd="0" destOrd="0" presId="urn:microsoft.com/office/officeart/2005/8/layout/vList6"/>
    <dgm:cxn modelId="{9850A782-5AC7-4369-9371-498F6563757E}" type="presParOf" srcId="{342AE012-8225-430E-AE3A-F7D3708E6361}" destId="{8925B788-23DD-4697-AA50-4376FCE318BE}" srcOrd="1" destOrd="0" presId="urn:microsoft.com/office/officeart/2005/8/layout/vList6"/>
    <dgm:cxn modelId="{E77DC143-E0BE-4A8C-9D59-0AE4C2F4B453}" type="presParOf" srcId="{2134B251-180D-4962-85D8-B92C3E221B8E}" destId="{B0E4FCFA-ECC1-4C8A-AE68-BB496777D66B}" srcOrd="3" destOrd="0" presId="urn:microsoft.com/office/officeart/2005/8/layout/vList6"/>
    <dgm:cxn modelId="{E06CE25C-385E-4AC7-ADAD-B4831AFF4553}" type="presParOf" srcId="{2134B251-180D-4962-85D8-B92C3E221B8E}" destId="{7F3D5CCE-E422-4080-9658-37AC800D3845}" srcOrd="4" destOrd="0" presId="urn:microsoft.com/office/officeart/2005/8/layout/vList6"/>
    <dgm:cxn modelId="{2FAD9BE8-19F9-4E92-A087-FD81F04ED93F}" type="presParOf" srcId="{7F3D5CCE-E422-4080-9658-37AC800D3845}" destId="{61C7FEFF-F4DF-4ACE-84D1-EA53E7BFE284}" srcOrd="0" destOrd="0" presId="urn:microsoft.com/office/officeart/2005/8/layout/vList6"/>
    <dgm:cxn modelId="{355FE05B-E2AA-499E-B47C-CDBA6908391F}" type="presParOf" srcId="{7F3D5CCE-E422-4080-9658-37AC800D3845}" destId="{62E10FB1-6135-4F3D-89BD-DDF81149EBFE}" srcOrd="1" destOrd="0" presId="urn:microsoft.com/office/officeart/2005/8/layout/vList6"/>
    <dgm:cxn modelId="{58259756-AF2D-4E94-92D9-74C68E580D74}" type="presParOf" srcId="{2134B251-180D-4962-85D8-B92C3E221B8E}" destId="{DCB524C3-9170-446A-B17D-808DC55C6580}" srcOrd="5" destOrd="0" presId="urn:microsoft.com/office/officeart/2005/8/layout/vList6"/>
    <dgm:cxn modelId="{D86640EF-7ABE-4D6D-A0A8-16B4E80E7E68}" type="presParOf" srcId="{2134B251-180D-4962-85D8-B92C3E221B8E}" destId="{CAC76D1E-C7BE-4858-A416-80DFE2BF82F8}" srcOrd="6" destOrd="0" presId="urn:microsoft.com/office/officeart/2005/8/layout/vList6"/>
    <dgm:cxn modelId="{895F1372-57D5-4EB8-B558-C656283A68B5}" type="presParOf" srcId="{CAC76D1E-C7BE-4858-A416-80DFE2BF82F8}" destId="{7C5E5757-DEB6-4879-8F4A-8638890DEF1F}" srcOrd="0" destOrd="0" presId="urn:microsoft.com/office/officeart/2005/8/layout/vList6"/>
    <dgm:cxn modelId="{5956BB80-88FC-4D92-9063-65C3682AD0E2}" type="presParOf" srcId="{CAC76D1E-C7BE-4858-A416-80DFE2BF82F8}" destId="{1211A470-44D7-4125-88EF-9846206BAF8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56157-24B0-405C-AA97-850478561315}">
      <dsp:nvSpPr>
        <dsp:cNvPr id="0" name=""/>
        <dsp:cNvSpPr/>
      </dsp:nvSpPr>
      <dsp:spPr>
        <a:xfrm>
          <a:off x="2370173" y="1124069"/>
          <a:ext cx="2800312" cy="280031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it-IT" sz="6100" kern="1200" dirty="0" smtClean="0"/>
            <a:t>Il sé e l’altro</a:t>
          </a:r>
          <a:endParaRPr lang="it-IT" sz="6100" kern="1200" dirty="0"/>
        </a:p>
      </dsp:txBody>
      <dsp:txXfrm>
        <a:off x="2780269" y="1534165"/>
        <a:ext cx="1980120" cy="1980120"/>
      </dsp:txXfrm>
    </dsp:sp>
    <dsp:sp modelId="{2BC9CC6A-C6DB-4ED5-A6D9-4D4FBA4751D2}">
      <dsp:nvSpPr>
        <dsp:cNvPr id="0" name=""/>
        <dsp:cNvSpPr/>
      </dsp:nvSpPr>
      <dsp:spPr>
        <a:xfrm>
          <a:off x="3070251" y="499"/>
          <a:ext cx="1400156" cy="1400156"/>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La conoscenza del mondo </a:t>
          </a:r>
          <a:endParaRPr lang="it-IT" sz="1600" kern="1200" dirty="0"/>
        </a:p>
      </dsp:txBody>
      <dsp:txXfrm>
        <a:off x="3275299" y="205547"/>
        <a:ext cx="990060" cy="990060"/>
      </dsp:txXfrm>
    </dsp:sp>
    <dsp:sp modelId="{DC31C6C8-97B8-4986-AE2A-6F60EC1A4DA0}">
      <dsp:nvSpPr>
        <dsp:cNvPr id="0" name=""/>
        <dsp:cNvSpPr/>
      </dsp:nvSpPr>
      <dsp:spPr>
        <a:xfrm>
          <a:off x="4893898" y="1824147"/>
          <a:ext cx="1400156" cy="1400156"/>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Il corpo e il movimento</a:t>
          </a:r>
        </a:p>
      </dsp:txBody>
      <dsp:txXfrm>
        <a:off x="5098946" y="2029195"/>
        <a:ext cx="990060" cy="990060"/>
      </dsp:txXfrm>
    </dsp:sp>
    <dsp:sp modelId="{6CE13305-2449-45CC-B563-89F9DDC2CC40}">
      <dsp:nvSpPr>
        <dsp:cNvPr id="0" name=""/>
        <dsp:cNvSpPr/>
      </dsp:nvSpPr>
      <dsp:spPr>
        <a:xfrm>
          <a:off x="3070251" y="3647794"/>
          <a:ext cx="1400156" cy="140015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Immagini, </a:t>
          </a:r>
          <a:r>
            <a:rPr lang="it-IT" sz="1600" kern="1200" dirty="0" smtClean="0"/>
            <a:t>suoni, </a:t>
          </a:r>
          <a:r>
            <a:rPr lang="it-IT" sz="1600" kern="1200" dirty="0" smtClean="0"/>
            <a:t>colori</a:t>
          </a:r>
          <a:endParaRPr lang="it-IT" sz="1600" kern="1200" dirty="0"/>
        </a:p>
      </dsp:txBody>
      <dsp:txXfrm>
        <a:off x="3275299" y="3852842"/>
        <a:ext cx="990060" cy="990060"/>
      </dsp:txXfrm>
    </dsp:sp>
    <dsp:sp modelId="{B5F6012E-F9E5-4923-A2D9-02E8D50E74C2}">
      <dsp:nvSpPr>
        <dsp:cNvPr id="0" name=""/>
        <dsp:cNvSpPr/>
      </dsp:nvSpPr>
      <dsp:spPr>
        <a:xfrm>
          <a:off x="1246603" y="1824147"/>
          <a:ext cx="1400156" cy="1400156"/>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 discorsi e le parole</a:t>
          </a:r>
          <a:endParaRPr lang="it-IT" sz="1600" kern="1200" dirty="0"/>
        </a:p>
      </dsp:txBody>
      <dsp:txXfrm>
        <a:off x="1451651" y="2029195"/>
        <a:ext cx="990060" cy="990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2DCE3-1FE1-4688-8CAE-D6DDBCE9E707}">
      <dsp:nvSpPr>
        <dsp:cNvPr id="0" name=""/>
        <dsp:cNvSpPr/>
      </dsp:nvSpPr>
      <dsp:spPr>
        <a:xfrm>
          <a:off x="0" y="453727"/>
          <a:ext cx="2760265" cy="16561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smtClean="0"/>
            <a:t>Angolo pittura</a:t>
          </a:r>
          <a:endParaRPr lang="it-IT" sz="3600" kern="1200" dirty="0"/>
        </a:p>
      </dsp:txBody>
      <dsp:txXfrm>
        <a:off x="0" y="453727"/>
        <a:ext cx="2760265" cy="1656159"/>
      </dsp:txXfrm>
    </dsp:sp>
    <dsp:sp modelId="{DB906235-0C08-420B-A52C-B3E657A75BEE}">
      <dsp:nvSpPr>
        <dsp:cNvPr id="0" name=""/>
        <dsp:cNvSpPr/>
      </dsp:nvSpPr>
      <dsp:spPr>
        <a:xfrm>
          <a:off x="3036292" y="453727"/>
          <a:ext cx="2760265" cy="16561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smtClean="0"/>
            <a:t>Angolo  motricità</a:t>
          </a:r>
          <a:endParaRPr lang="it-IT" sz="3600" kern="1200" dirty="0"/>
        </a:p>
      </dsp:txBody>
      <dsp:txXfrm>
        <a:off x="3036292" y="453727"/>
        <a:ext cx="2760265" cy="1656159"/>
      </dsp:txXfrm>
    </dsp:sp>
    <dsp:sp modelId="{E6460A8B-9BA5-4453-A382-DA3F7EFC09A9}">
      <dsp:nvSpPr>
        <dsp:cNvPr id="0" name=""/>
        <dsp:cNvSpPr/>
      </dsp:nvSpPr>
      <dsp:spPr>
        <a:xfrm>
          <a:off x="6072584" y="453727"/>
          <a:ext cx="2760265" cy="16561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smtClean="0"/>
            <a:t>Angolo attività grafiche</a:t>
          </a:r>
          <a:endParaRPr lang="it-IT" sz="3600" kern="1200" dirty="0"/>
        </a:p>
      </dsp:txBody>
      <dsp:txXfrm>
        <a:off x="6072584" y="453727"/>
        <a:ext cx="2760265" cy="1656159"/>
      </dsp:txXfrm>
    </dsp:sp>
    <dsp:sp modelId="{2A117682-7D10-4F70-A09F-B7BE204A8EC4}">
      <dsp:nvSpPr>
        <dsp:cNvPr id="0" name=""/>
        <dsp:cNvSpPr/>
      </dsp:nvSpPr>
      <dsp:spPr>
        <a:xfrm>
          <a:off x="1518146" y="2385913"/>
          <a:ext cx="2760265" cy="16561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smtClean="0"/>
            <a:t>Angolo lettura</a:t>
          </a:r>
        </a:p>
      </dsp:txBody>
      <dsp:txXfrm>
        <a:off x="1518146" y="2385913"/>
        <a:ext cx="2760265" cy="1656159"/>
      </dsp:txXfrm>
    </dsp:sp>
    <dsp:sp modelId="{957125D8-4E25-410F-B83F-382CE58E4739}">
      <dsp:nvSpPr>
        <dsp:cNvPr id="0" name=""/>
        <dsp:cNvSpPr/>
      </dsp:nvSpPr>
      <dsp:spPr>
        <a:xfrm>
          <a:off x="4554438" y="2385913"/>
          <a:ext cx="2760265" cy="16561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smtClean="0"/>
            <a:t>Angolo LIM</a:t>
          </a:r>
        </a:p>
      </dsp:txBody>
      <dsp:txXfrm>
        <a:off x="4554438" y="2385913"/>
        <a:ext cx="2760265" cy="1656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81DC-0464-4112-84C2-C27E126917A3}">
      <dsp:nvSpPr>
        <dsp:cNvPr id="0" name=""/>
        <dsp:cNvSpPr/>
      </dsp:nvSpPr>
      <dsp:spPr>
        <a:xfrm>
          <a:off x="2641600" y="15774"/>
          <a:ext cx="3962400" cy="94456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it-IT" sz="3600" kern="1200" dirty="0" smtClean="0"/>
            <a:t>IDENTITA’</a:t>
          </a:r>
          <a:endParaRPr lang="it-IT" sz="2500" kern="1200" dirty="0"/>
        </a:p>
      </dsp:txBody>
      <dsp:txXfrm>
        <a:off x="2641600" y="133844"/>
        <a:ext cx="3608189" cy="708422"/>
      </dsp:txXfrm>
    </dsp:sp>
    <dsp:sp modelId="{B86F0B2F-4A9E-4B92-8F28-D05E88EB702B}">
      <dsp:nvSpPr>
        <dsp:cNvPr id="0" name=""/>
        <dsp:cNvSpPr/>
      </dsp:nvSpPr>
      <dsp:spPr>
        <a:xfrm>
          <a:off x="0" y="1190"/>
          <a:ext cx="2641600" cy="944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Imparare ad essere</a:t>
          </a:r>
          <a:endParaRPr lang="it-IT" sz="2900" kern="1200" dirty="0"/>
        </a:p>
      </dsp:txBody>
      <dsp:txXfrm>
        <a:off x="46110" y="47300"/>
        <a:ext cx="2549380" cy="852342"/>
      </dsp:txXfrm>
    </dsp:sp>
    <dsp:sp modelId="{8925B788-23DD-4697-AA50-4376FCE318BE}">
      <dsp:nvSpPr>
        <dsp:cNvPr id="0" name=""/>
        <dsp:cNvSpPr/>
      </dsp:nvSpPr>
      <dsp:spPr>
        <a:xfrm>
          <a:off x="2641600" y="1040209"/>
          <a:ext cx="3962400" cy="94456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it-IT" sz="3600" kern="1200" dirty="0" smtClean="0"/>
            <a:t>AUTONOMIA</a:t>
          </a:r>
          <a:endParaRPr lang="it-IT" sz="2500" kern="1200" dirty="0"/>
        </a:p>
      </dsp:txBody>
      <dsp:txXfrm>
        <a:off x="2641600" y="1158279"/>
        <a:ext cx="3608189" cy="708422"/>
      </dsp:txXfrm>
    </dsp:sp>
    <dsp:sp modelId="{AF37A5D8-0E34-4175-9585-626D7ED49332}">
      <dsp:nvSpPr>
        <dsp:cNvPr id="0" name=""/>
        <dsp:cNvSpPr/>
      </dsp:nvSpPr>
      <dsp:spPr>
        <a:xfrm>
          <a:off x="0" y="1040209"/>
          <a:ext cx="2641600" cy="944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Imparare a fare</a:t>
          </a:r>
          <a:endParaRPr lang="it-IT" sz="2900" kern="1200" dirty="0"/>
        </a:p>
      </dsp:txBody>
      <dsp:txXfrm>
        <a:off x="46110" y="1086319"/>
        <a:ext cx="2549380" cy="852342"/>
      </dsp:txXfrm>
    </dsp:sp>
    <dsp:sp modelId="{62E10FB1-6135-4F3D-89BD-DDF81149EBFE}">
      <dsp:nvSpPr>
        <dsp:cNvPr id="0" name=""/>
        <dsp:cNvSpPr/>
      </dsp:nvSpPr>
      <dsp:spPr>
        <a:xfrm>
          <a:off x="2641600" y="2079228"/>
          <a:ext cx="3962400" cy="944562"/>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it-IT" sz="3600" kern="1200" dirty="0" smtClean="0"/>
            <a:t>COMPETENZA</a:t>
          </a:r>
          <a:endParaRPr lang="it-IT" sz="2500" kern="1200" dirty="0"/>
        </a:p>
      </dsp:txBody>
      <dsp:txXfrm>
        <a:off x="2641600" y="2197298"/>
        <a:ext cx="3608189" cy="708422"/>
      </dsp:txXfrm>
    </dsp:sp>
    <dsp:sp modelId="{61C7FEFF-F4DF-4ACE-84D1-EA53E7BFE284}">
      <dsp:nvSpPr>
        <dsp:cNvPr id="0" name=""/>
        <dsp:cNvSpPr/>
      </dsp:nvSpPr>
      <dsp:spPr>
        <a:xfrm>
          <a:off x="0" y="2079228"/>
          <a:ext cx="2641600" cy="944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Imparare a conoscere</a:t>
          </a:r>
          <a:endParaRPr lang="it-IT" sz="2900" kern="1200" dirty="0"/>
        </a:p>
      </dsp:txBody>
      <dsp:txXfrm>
        <a:off x="46110" y="2125338"/>
        <a:ext cx="2549380" cy="852342"/>
      </dsp:txXfrm>
    </dsp:sp>
    <dsp:sp modelId="{1211A470-44D7-4125-88EF-9846206BAF8A}">
      <dsp:nvSpPr>
        <dsp:cNvPr id="0" name=""/>
        <dsp:cNvSpPr/>
      </dsp:nvSpPr>
      <dsp:spPr>
        <a:xfrm>
          <a:off x="2641600" y="3118246"/>
          <a:ext cx="3962400" cy="944562"/>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it-IT" sz="3600" kern="1200" dirty="0" smtClean="0"/>
            <a:t>CITTADINANZA</a:t>
          </a:r>
          <a:endParaRPr lang="it-IT" sz="2500" kern="1200" dirty="0"/>
        </a:p>
      </dsp:txBody>
      <dsp:txXfrm>
        <a:off x="2641600" y="3236316"/>
        <a:ext cx="3608189" cy="708422"/>
      </dsp:txXfrm>
    </dsp:sp>
    <dsp:sp modelId="{7C5E5757-DEB6-4879-8F4A-8638890DEF1F}">
      <dsp:nvSpPr>
        <dsp:cNvPr id="0" name=""/>
        <dsp:cNvSpPr/>
      </dsp:nvSpPr>
      <dsp:spPr>
        <a:xfrm>
          <a:off x="0" y="3118246"/>
          <a:ext cx="2641600" cy="9445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Imparare a vivere insieme</a:t>
          </a:r>
          <a:endParaRPr lang="it-IT" sz="2900" kern="1200" dirty="0"/>
        </a:p>
      </dsp:txBody>
      <dsp:txXfrm>
        <a:off x="46110" y="3164356"/>
        <a:ext cx="2549380" cy="85234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69974-94E7-4677-94D0-8F38EC7C0E7F}" type="datetimeFigureOut">
              <a:rPr lang="it-IT" smtClean="0"/>
              <a:pPr/>
              <a:t>09/07/2013</a:t>
            </a:fld>
            <a:endParaRPr lang="it-IT"/>
          </a:p>
        </p:txBody>
      </p:sp>
      <p:sp>
        <p:nvSpPr>
          <p:cNvPr id="4" name="Segnaposto immagine diapositiva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85E89-BED2-4FA4-B26D-33F21FE9B2E1}" type="slidenum">
              <a:rPr lang="it-IT" smtClean="0"/>
              <a:pPr/>
              <a:t>‹N›</a:t>
            </a:fld>
            <a:endParaRPr lang="it-IT"/>
          </a:p>
        </p:txBody>
      </p:sp>
    </p:spTree>
    <p:extLst>
      <p:ext uri="{BB962C8B-B14F-4D97-AF65-F5344CB8AC3E}">
        <p14:creationId xmlns:p14="http://schemas.microsoft.com/office/powerpoint/2010/main" val="73824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BE85E89-BED2-4FA4-B26D-33F21FE9B2E1}"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BE85E89-BED2-4FA4-B26D-33F21FE9B2E1}" type="slidenum">
              <a:rPr lang="it-IT" smtClean="0">
                <a:solidFill>
                  <a:prstClr val="black"/>
                </a:solidFill>
              </a:rPr>
              <a:pPr/>
              <a:t>47</a:t>
            </a:fld>
            <a:endParaRPr lang="it-IT">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ttangolo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559050" y="4038600"/>
            <a:ext cx="701675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fld id="{729C72E4-4808-4401-AFAC-2F0A5EFF9B83}" type="datetimeFigureOut">
              <a:rPr lang="it-IT" smtClean="0"/>
              <a:pPr/>
              <a:t>09/07/2013</a:t>
            </a:fld>
            <a:endParaRPr lang="it-IT"/>
          </a:p>
        </p:txBody>
      </p:sp>
      <p:sp>
        <p:nvSpPr>
          <p:cNvPr id="17" name="Segnaposto piè di pagina 16"/>
          <p:cNvSpPr>
            <a:spLocks noGrp="1"/>
          </p:cNvSpPr>
          <p:nvPr>
            <p:ph type="ftr" sz="quarter" idx="11"/>
          </p:nvPr>
        </p:nvSpPr>
        <p:spPr>
          <a:xfrm>
            <a:off x="2259176" y="236539"/>
            <a:ext cx="635635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667750" y="228600"/>
            <a:ext cx="908050" cy="381000"/>
          </a:xfrm>
        </p:spPr>
        <p:txBody>
          <a:bodyPr/>
          <a:lstStyle>
            <a:lvl1pPr>
              <a:defRPr>
                <a:solidFill>
                  <a:schemeClr val="tx2"/>
                </a:solidFill>
              </a:defRPr>
            </a:lvl1pPr>
          </a:lstStyle>
          <a:p>
            <a:fld id="{CBA0DEF6-B289-4124-A914-45DFF40FCB1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29C72E4-4808-4401-AFAC-2F0A5EFF9B83}" type="datetimeFigureOut">
              <a:rPr lang="it-IT" smtClean="0"/>
              <a:pPr/>
              <a:t>09/07/2013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A0DEF6-B289-4124-A914-45DFF40FCB1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99300" y="609601"/>
            <a:ext cx="222885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95300" y="609600"/>
            <a:ext cx="602615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7099300" y="6248403"/>
            <a:ext cx="2393950" cy="365125"/>
          </a:xfrm>
        </p:spPr>
        <p:txBody>
          <a:bodyPr/>
          <a:lstStyle/>
          <a:p>
            <a:fld id="{729C72E4-4808-4401-AFAC-2F0A5EFF9B83}" type="datetimeFigureOut">
              <a:rPr lang="it-IT" smtClean="0"/>
              <a:pPr/>
              <a:t>09/07/2013</a:t>
            </a:fld>
            <a:endParaRPr lang="it-IT"/>
          </a:p>
        </p:txBody>
      </p:sp>
      <p:sp>
        <p:nvSpPr>
          <p:cNvPr id="5" name="Segnaposto piè di pagina 4"/>
          <p:cNvSpPr>
            <a:spLocks noGrp="1"/>
          </p:cNvSpPr>
          <p:nvPr>
            <p:ph type="ftr" sz="quarter" idx="11"/>
          </p:nvPr>
        </p:nvSpPr>
        <p:spPr>
          <a:xfrm>
            <a:off x="495302" y="6248208"/>
            <a:ext cx="6037940" cy="365125"/>
          </a:xfrm>
        </p:spPr>
        <p:txBody>
          <a:bodyPr/>
          <a:lstStyle/>
          <a:p>
            <a:endParaRPr lang="it-IT"/>
          </a:p>
        </p:txBody>
      </p:sp>
      <p:sp>
        <p:nvSpPr>
          <p:cNvPr id="7" name="Rettangolo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6511000" y="134276"/>
            <a:ext cx="533400" cy="264849"/>
          </a:xfrm>
        </p:spPr>
        <p:txBody>
          <a:bodyPr/>
          <a:lstStyle/>
          <a:p>
            <a:fld id="{CBA0DEF6-B289-4124-A914-45DFF40FCB1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63702" y="228600"/>
            <a:ext cx="883285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729C72E4-4808-4401-AFAC-2F0A5EFF9B83}" type="datetimeFigureOut">
              <a:rPr lang="it-IT" smtClean="0"/>
              <a:pPr/>
              <a:t>09/07/2013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CBA0DEF6-B289-4124-A914-45DFF40FCB14}" type="slidenum">
              <a:rPr lang="it-IT" smtClean="0"/>
              <a:pPr/>
              <a:t>‹N›</a:t>
            </a:fld>
            <a:endParaRPr lang="it-IT"/>
          </a:p>
        </p:txBody>
      </p:sp>
      <p:sp>
        <p:nvSpPr>
          <p:cNvPr id="8" name="Segnaposto contenuto 7"/>
          <p:cNvSpPr>
            <a:spLocks noGrp="1"/>
          </p:cNvSpPr>
          <p:nvPr>
            <p:ph sz="quarter" idx="1"/>
          </p:nvPr>
        </p:nvSpPr>
        <p:spPr>
          <a:xfrm>
            <a:off x="663702" y="1600200"/>
            <a:ext cx="883285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29C72E4-4808-4401-AFAC-2F0A5EFF9B83}" type="datetimeFigureOut">
              <a:rPr lang="it-IT" smtClean="0"/>
              <a:pPr/>
              <a:t>09/07/2013</a:t>
            </a:fld>
            <a:endParaRPr lang="it-IT"/>
          </a:p>
        </p:txBody>
      </p:sp>
      <p:sp>
        <p:nvSpPr>
          <p:cNvPr id="13" name="Segnaposto numero diapositiva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CBA0DEF6-B289-4124-A914-45DFF40FCB14}"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60400" y="1589567"/>
            <a:ext cx="421005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5248643" y="1589567"/>
            <a:ext cx="421005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729C72E4-4808-4401-AFAC-2F0A5EFF9B83}" type="datetimeFigureOut">
              <a:rPr lang="it-IT" smtClean="0"/>
              <a:pPr/>
              <a:t>09/07/2013</a:t>
            </a:fld>
            <a:endParaRPr lang="it-IT"/>
          </a:p>
        </p:txBody>
      </p:sp>
      <p:sp>
        <p:nvSpPr>
          <p:cNvPr id="10" name="Segnaposto numero diapositiva 9"/>
          <p:cNvSpPr>
            <a:spLocks noGrp="1"/>
          </p:cNvSpPr>
          <p:nvPr>
            <p:ph type="sldNum" sz="quarter" idx="16"/>
          </p:nvPr>
        </p:nvSpPr>
        <p:spPr/>
        <p:txBody>
          <a:bodyPr rtlCol="0"/>
          <a:lstStyle/>
          <a:p>
            <a:fld id="{CBA0DEF6-B289-4124-A914-45DFF40FCB14}"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77850" y="273050"/>
            <a:ext cx="883285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60400" y="2438400"/>
            <a:ext cx="421005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5200650" y="2438400"/>
            <a:ext cx="421005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729C72E4-4808-4401-AFAC-2F0A5EFF9B83}" type="datetimeFigureOut">
              <a:rPr lang="it-IT" smtClean="0"/>
              <a:pPr/>
              <a:t>09/07/2013</a:t>
            </a:fld>
            <a:endParaRPr lang="it-IT"/>
          </a:p>
        </p:txBody>
      </p:sp>
      <p:sp>
        <p:nvSpPr>
          <p:cNvPr id="12" name="Segnaposto numero diapositiva 11"/>
          <p:cNvSpPr>
            <a:spLocks noGrp="1"/>
          </p:cNvSpPr>
          <p:nvPr>
            <p:ph type="sldNum" sz="quarter" idx="16"/>
          </p:nvPr>
        </p:nvSpPr>
        <p:spPr/>
        <p:txBody>
          <a:bodyPr rtlCol="0"/>
          <a:lstStyle/>
          <a:p>
            <a:fld id="{CBA0DEF6-B289-4124-A914-45DFF40FCB14}"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29C72E4-4808-4401-AFAC-2F0A5EFF9B83}" type="datetimeFigureOut">
              <a:rPr lang="it-IT" smtClean="0"/>
              <a:pPr/>
              <a:t>09/07/2013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CBA0DEF6-B289-4124-A914-45DFF40FCB1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9C72E4-4808-4401-AFAC-2F0A5EFF9B83}" type="datetimeFigureOut">
              <a:rPr lang="it-IT" smtClean="0"/>
              <a:pPr/>
              <a:t>09/07/2013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77850" cy="381000"/>
          </a:xfrm>
        </p:spPr>
        <p:txBody>
          <a:bodyPr/>
          <a:lstStyle>
            <a:lvl1pPr>
              <a:defRPr>
                <a:solidFill>
                  <a:schemeClr val="tx2"/>
                </a:solidFill>
              </a:defRPr>
            </a:lvl1pPr>
          </a:lstStyle>
          <a:p>
            <a:fld id="{CBA0DEF6-B289-4124-A914-45DFF40FCB1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0400" y="273050"/>
            <a:ext cx="87503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729C72E4-4808-4401-AFAC-2F0A5EFF9B83}" type="datetimeFigureOut">
              <a:rPr lang="it-IT" smtClean="0"/>
              <a:pPr/>
              <a:t>09/07/2013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CBA0DEF6-B289-4124-A914-45DFF40FCB14}" type="slidenum">
              <a:rPr lang="it-IT" smtClean="0"/>
              <a:pPr/>
              <a:t>‹N›</a:t>
            </a:fld>
            <a:endParaRPr lang="it-IT"/>
          </a:p>
        </p:txBody>
      </p:sp>
      <p:sp>
        <p:nvSpPr>
          <p:cNvPr id="3" name="Segnaposto testo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559050" y="1752600"/>
            <a:ext cx="69342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769100" y="6248401"/>
            <a:ext cx="2889250" cy="365125"/>
          </a:xfrm>
        </p:spPr>
        <p:txBody>
          <a:bodyPr rtlCol="0"/>
          <a:lstStyle/>
          <a:p>
            <a:fld id="{729C72E4-4808-4401-AFAC-2F0A5EFF9B83}" type="datetimeFigureOut">
              <a:rPr lang="it-IT" smtClean="0"/>
              <a:pPr/>
              <a:t>09/07/2013</a:t>
            </a:fld>
            <a:endParaRPr lang="it-IT"/>
          </a:p>
        </p:txBody>
      </p:sp>
      <p:sp>
        <p:nvSpPr>
          <p:cNvPr id="13" name="Segnaposto numero diapositiva 12"/>
          <p:cNvSpPr>
            <a:spLocks noGrp="1"/>
          </p:cNvSpPr>
          <p:nvPr>
            <p:ph type="sldNum" sz="quarter" idx="11"/>
          </p:nvPr>
        </p:nvSpPr>
        <p:spPr>
          <a:xfrm>
            <a:off x="0" y="4667249"/>
            <a:ext cx="1568450" cy="663578"/>
          </a:xfrm>
        </p:spPr>
        <p:txBody>
          <a:bodyPr rtlCol="0"/>
          <a:lstStyle>
            <a:lvl1pPr>
              <a:defRPr sz="2800"/>
            </a:lvl1pPr>
          </a:lstStyle>
          <a:p>
            <a:fld id="{CBA0DEF6-B289-4124-A914-45DFF40FCB14}" type="slidenum">
              <a:rPr lang="it-IT" smtClean="0"/>
              <a:pPr/>
              <a:t>‹N›</a:t>
            </a:fld>
            <a:endParaRPr lang="it-IT"/>
          </a:p>
        </p:txBody>
      </p:sp>
      <p:sp>
        <p:nvSpPr>
          <p:cNvPr id="14" name="Segnaposto piè di pagina 13"/>
          <p:cNvSpPr>
            <a:spLocks noGrp="1"/>
          </p:cNvSpPr>
          <p:nvPr>
            <p:ph type="ftr" sz="quarter" idx="12"/>
          </p:nvPr>
        </p:nvSpPr>
        <p:spPr>
          <a:xfrm>
            <a:off x="1733550" y="6248207"/>
            <a:ext cx="4953000" cy="365125"/>
          </a:xfrm>
        </p:spPr>
        <p:txBody>
          <a:bodyPr rtlCol="0"/>
          <a:lstStyle/>
          <a:p>
            <a:endParaRPr lang="it-IT"/>
          </a:p>
        </p:txBody>
      </p:sp>
      <p:sp>
        <p:nvSpPr>
          <p:cNvPr id="3" name="Segnaposto immagine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60400" y="228600"/>
            <a:ext cx="883285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604000" y="6248401"/>
            <a:ext cx="2889250" cy="365125"/>
          </a:xfrm>
          <a:prstGeom prst="rect">
            <a:avLst/>
          </a:prstGeom>
        </p:spPr>
        <p:txBody>
          <a:bodyPr vert="horz" anchor="ctr" anchorCtr="0"/>
          <a:lstStyle>
            <a:lvl1pPr algn="l" eaLnBrk="1" latinLnBrk="0" hangingPunct="1">
              <a:defRPr kumimoji="0" sz="1400">
                <a:solidFill>
                  <a:schemeClr val="tx2"/>
                </a:solidFill>
              </a:defRPr>
            </a:lvl1pPr>
          </a:lstStyle>
          <a:p>
            <a:fld id="{729C72E4-4808-4401-AFAC-2F0A5EFF9B83}" type="datetimeFigureOut">
              <a:rPr lang="it-IT" smtClean="0"/>
              <a:pPr/>
              <a:t>09/07/2013</a:t>
            </a:fld>
            <a:endParaRPr lang="it-IT"/>
          </a:p>
        </p:txBody>
      </p:sp>
      <p:sp>
        <p:nvSpPr>
          <p:cNvPr id="3" name="Segnaposto piè di pagina 2"/>
          <p:cNvSpPr>
            <a:spLocks noGrp="1"/>
          </p:cNvSpPr>
          <p:nvPr>
            <p:ph type="ftr" sz="quarter" idx="3"/>
          </p:nvPr>
        </p:nvSpPr>
        <p:spPr>
          <a:xfrm>
            <a:off x="660401" y="6248207"/>
            <a:ext cx="5872840"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A0DEF6-B289-4124-A914-45DFF40FCB1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2.gif"/></Relationships>
</file>

<file path=ppt/slides/_rels/slide1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gif"/></Relationships>
</file>

<file path=ppt/slides/_rels/slide13.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7.gif"/></Relationships>
</file>

<file path=ppt/slides/_rels/slide1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2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4.xml"/><Relationship Id="rId5" Type="http://schemas.openxmlformats.org/officeDocument/2006/relationships/image" Target="../media/image58.gif"/><Relationship Id="rId4" Type="http://schemas.openxmlformats.org/officeDocument/2006/relationships/image" Target="../media/image57.gif"/></Relationships>
</file>

<file path=ppt/slides/_rels/slide2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http://1.bp.blogspot.com/-3M_KkxzJloA/TavX92tXdeI/AAAAAAAAAy0/_t0-mvtTH7U/s1600/100_7475.jp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homemademamma.com/?attachment_id=1216"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3.jpeg"/><Relationship Id="rId7" Type="http://schemas.openxmlformats.org/officeDocument/2006/relationships/diagramColors" Target="../diagrams/colors8.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1.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74.gif"/><Relationship Id="rId1" Type="http://schemas.openxmlformats.org/officeDocument/2006/relationships/slideLayout" Target="../slideLayouts/slideLayout2.xml"/><Relationship Id="rId5" Type="http://schemas.openxmlformats.org/officeDocument/2006/relationships/image" Target="../media/image77.gif"/><Relationship Id="rId4" Type="http://schemas.openxmlformats.org/officeDocument/2006/relationships/image" Target="../media/image76.gif"/></Relationships>
</file>

<file path=ppt/slides/_rels/slide42.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gif"/></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6.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3" name="Titolo 12"/>
          <p:cNvSpPr>
            <a:spLocks noGrp="1"/>
          </p:cNvSpPr>
          <p:nvPr>
            <p:ph type="title"/>
          </p:nvPr>
        </p:nvSpPr>
        <p:spPr>
          <a:xfrm>
            <a:off x="663702" y="228600"/>
            <a:ext cx="8832850" cy="2912368"/>
          </a:xfrm>
        </p:spPr>
        <p:txBody>
          <a:bodyPr>
            <a:normAutofit/>
          </a:bodyPr>
          <a:lstStyle/>
          <a:p>
            <a:pPr algn="ctr"/>
            <a:r>
              <a:rPr lang="it-IT" b="1" dirty="0" smtClean="0">
                <a:latin typeface="Arial Rounded MT Bold" pitchFamily="34" charset="0"/>
                <a:cs typeface="Aharoni" pitchFamily="2" charset="-79"/>
              </a:rPr>
              <a:t>Concorso docenti 2012</a:t>
            </a:r>
            <a:br>
              <a:rPr lang="it-IT" b="1" dirty="0" smtClean="0">
                <a:latin typeface="Arial Rounded MT Bold" pitchFamily="34" charset="0"/>
                <a:cs typeface="Aharoni" pitchFamily="2" charset="-79"/>
              </a:rPr>
            </a:br>
            <a:r>
              <a:rPr lang="it-IT" b="1" dirty="0" smtClean="0">
                <a:latin typeface="Arial Rounded MT Bold" pitchFamily="34" charset="0"/>
                <a:cs typeface="Aharoni" pitchFamily="2" charset="-79"/>
              </a:rPr>
              <a:t>Scuola dell’infanzia</a:t>
            </a:r>
            <a:br>
              <a:rPr lang="it-IT" b="1" dirty="0" smtClean="0">
                <a:latin typeface="Arial Rounded MT Bold" pitchFamily="34" charset="0"/>
                <a:cs typeface="Aharoni" pitchFamily="2" charset="-79"/>
              </a:rPr>
            </a:br>
            <a:r>
              <a:rPr lang="it-IT" b="1" dirty="0">
                <a:latin typeface="Arial Rounded MT Bold" pitchFamily="34" charset="0"/>
                <a:cs typeface="Aharoni" pitchFamily="2" charset="-79"/>
              </a:rPr>
              <a:t/>
            </a:r>
            <a:br>
              <a:rPr lang="it-IT" b="1" dirty="0">
                <a:latin typeface="Arial Rounded MT Bold" pitchFamily="34" charset="0"/>
                <a:cs typeface="Aharoni" pitchFamily="2" charset="-79"/>
              </a:rPr>
            </a:br>
            <a:r>
              <a:rPr lang="it-IT" b="1" dirty="0" smtClean="0">
                <a:latin typeface="Arial Rounded MT Bold" pitchFamily="34" charset="0"/>
                <a:cs typeface="Aharoni" pitchFamily="2" charset="-79"/>
              </a:rPr>
              <a:t>Candidata: Stefania Catania</a:t>
            </a:r>
            <a:endParaRPr lang="it-IT" b="1" dirty="0">
              <a:latin typeface="Arial Rounded MT Bold" pitchFamily="34" charset="0"/>
              <a:cs typeface="Aharoni" pitchFamily="2" charset="-79"/>
            </a:endParaRPr>
          </a:p>
        </p:txBody>
      </p:sp>
      <p:sp>
        <p:nvSpPr>
          <p:cNvPr id="6" name="Segnaposto testo 5"/>
          <p:cNvSpPr>
            <a:spLocks noGrp="1"/>
          </p:cNvSpPr>
          <p:nvPr>
            <p:ph sz="quarter" idx="1"/>
          </p:nvPr>
        </p:nvSpPr>
        <p:spPr/>
        <p:txBody>
          <a:bodyPr/>
          <a:lstStyle/>
          <a:p>
            <a:pPr marL="0" indent="0">
              <a:buNone/>
            </a:pPr>
            <a:r>
              <a:rPr lang="it-IT" dirty="0" smtClean="0"/>
              <a:t>        </a:t>
            </a:r>
            <a:endParaRPr lang="it-IT" dirty="0"/>
          </a:p>
        </p:txBody>
      </p:sp>
      <p:sp>
        <p:nvSpPr>
          <p:cNvPr id="8" name="Titolo 3"/>
          <p:cNvSpPr txBox="1">
            <a:spLocks/>
          </p:cNvSpPr>
          <p:nvPr/>
        </p:nvSpPr>
        <p:spPr>
          <a:xfrm>
            <a:off x="1754645" y="2276872"/>
            <a:ext cx="7722858" cy="2304256"/>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rgbClr val="FFFFFF"/>
                </a:solidFill>
                <a:effectLst/>
                <a:uLnTx/>
                <a:uFillTx/>
                <a:latin typeface="Script MT Bold" pitchFamily="66" charset="0"/>
                <a:ea typeface="+mj-ea"/>
                <a:cs typeface="+mj-cs"/>
              </a:rPr>
              <a:t>        </a:t>
            </a:r>
            <a:endParaRPr kumimoji="0" lang="it-IT" sz="5300" b="0" i="0" u="none" strike="noStrike" kern="1200" cap="none" spc="0" normalizeH="0" baseline="0" noProof="0" dirty="0">
              <a:ln>
                <a:noFill/>
              </a:ln>
              <a:solidFill>
                <a:srgbClr val="002060"/>
              </a:solidFill>
              <a:effectLst/>
              <a:uLnTx/>
              <a:uFillTx/>
              <a:latin typeface="Script MT Bold" pitchFamily="66" charset="0"/>
              <a:ea typeface="+mj-ea"/>
              <a:cs typeface="+mj-cs"/>
            </a:endParaRPr>
          </a:p>
        </p:txBody>
      </p:sp>
      <p:sp>
        <p:nvSpPr>
          <p:cNvPr id="9" name="Segnaposto testo 5"/>
          <p:cNvSpPr txBox="1">
            <a:spLocks/>
          </p:cNvSpPr>
          <p:nvPr/>
        </p:nvSpPr>
        <p:spPr>
          <a:xfrm>
            <a:off x="5421052" y="332656"/>
            <a:ext cx="4056451" cy="1944216"/>
          </a:xfrm>
          <a:prstGeom prst="rect">
            <a:avLst/>
          </a:prstGeom>
        </p:spPr>
        <p:txBody>
          <a:bodyPr vert="horz">
            <a:normAutofit/>
          </a:bodyPr>
          <a:lstStyle/>
          <a:p>
            <a:pPr lvl="0">
              <a:spcBef>
                <a:spcPts val="700"/>
              </a:spcBef>
              <a:buClr>
                <a:schemeClr val="accent2"/>
              </a:buClr>
              <a:buSzPct val="60000"/>
            </a:pPr>
            <a:endParaRPr kumimoji="0" lang="it-IT" sz="900" b="0" i="0" u="none" strike="noStrike" kern="1200" cap="none" spc="0" normalizeH="0" baseline="0" noProof="0" dirty="0" smtClean="0">
              <a:ln>
                <a:noFill/>
              </a:ln>
              <a:solidFill>
                <a:srgbClr val="002060"/>
              </a:solidFill>
              <a:effectLst/>
              <a:uLnTx/>
              <a:uFillTx/>
              <a:latin typeface="Script MT Bold" pitchFamily="66" charset="0"/>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920" y="3454606"/>
            <a:ext cx="5089358" cy="301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3600" b="1" dirty="0" smtClean="0">
                <a:solidFill>
                  <a:schemeClr val="accent3">
                    <a:lumMod val="50000"/>
                  </a:schemeClr>
                </a:solidFill>
                <a:latin typeface="Algerian" pitchFamily="82" charset="0"/>
              </a:rPr>
              <a:t>IL SÉ E L’ALTRO</a:t>
            </a:r>
          </a:p>
        </p:txBody>
      </p:sp>
      <p:graphicFrame>
        <p:nvGraphicFramePr>
          <p:cNvPr id="16" name="Diagramma 15"/>
          <p:cNvGraphicFramePr/>
          <p:nvPr>
            <p:extLst>
              <p:ext uri="{D42A27DB-BD31-4B8C-83A1-F6EECF244321}">
                <p14:modId xmlns:p14="http://schemas.microsoft.com/office/powerpoint/2010/main" val="2601858591"/>
              </p:ext>
            </p:extLst>
          </p:nvPr>
        </p:nvGraphicFramePr>
        <p:xfrm>
          <a:off x="1286593" y="1539697"/>
          <a:ext cx="7540659" cy="504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3882651084"/>
              </p:ext>
            </p:extLst>
          </p:nvPr>
        </p:nvGraphicFramePr>
        <p:xfrm>
          <a:off x="1052567" y="1628801"/>
          <a:ext cx="7878875" cy="4824535"/>
        </p:xfrm>
        <a:graphic>
          <a:graphicData uri="http://schemas.openxmlformats.org/drawingml/2006/table">
            <a:tbl>
              <a:tblPr firstRow="1" bandRow="1">
                <a:tableStyleId>{F5AB1C69-6EDB-4FF4-983F-18BD219EF322}</a:tableStyleId>
              </a:tblPr>
              <a:tblGrid>
                <a:gridCol w="7878875"/>
              </a:tblGrid>
              <a:tr h="878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TRAGUARDI PER LO SVILUPPO DELLA</a:t>
                      </a:r>
                      <a:r>
                        <a:rPr lang="it-IT" baseline="0" dirty="0" smtClean="0"/>
                        <a:t> </a:t>
                      </a:r>
                      <a:r>
                        <a:rPr lang="it-IT" dirty="0" smtClean="0"/>
                        <a:t>COMPETENZA</a:t>
                      </a:r>
                    </a:p>
                    <a:p>
                      <a:endParaRPr lang="it-IT" dirty="0"/>
                    </a:p>
                  </a:txBody>
                  <a:tcPr marL="99060" marR="99060"/>
                </a:tc>
              </a:tr>
              <a:tr h="3946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285750" indent="-285750">
                        <a:buFont typeface="Arial" pitchFamily="34" charset="0"/>
                        <a:buChar char="•"/>
                      </a:pPr>
                      <a:r>
                        <a:rPr lang="it-IT" sz="2400" dirty="0" smtClean="0"/>
                        <a:t>Il bambino sa di avere una storia personale e familiare, conosce le tradizioni della famiglia, della comunità e le mette a confronto con altre</a:t>
                      </a:r>
                    </a:p>
                    <a:p>
                      <a:pPr marL="285750" indent="-285750">
                        <a:buFont typeface="Arial" pitchFamily="34" charset="0"/>
                        <a:buChar char="•"/>
                      </a:pPr>
                      <a:r>
                        <a:rPr lang="it-IT" sz="2400" dirty="0" smtClean="0"/>
                        <a:t>Pone domande sui temi esistenziali, sulle diversità culturali,</a:t>
                      </a:r>
                      <a:r>
                        <a:rPr lang="it-IT" sz="2400" baseline="0" dirty="0" smtClean="0"/>
                        <a:t> su ciò che è bene o male e ha raggiunto una prima consapevolezza delle regole del vivere insieme</a:t>
                      </a:r>
                    </a:p>
                    <a:p>
                      <a:pPr marL="285750" indent="-285750">
                        <a:buFont typeface="Arial" pitchFamily="34" charset="0"/>
                        <a:buChar char="•"/>
                      </a:pPr>
                      <a:r>
                        <a:rPr lang="it-IT" sz="2400" baseline="0" dirty="0" smtClean="0"/>
                        <a:t>Riconosce i più importanti segni della sua cultura e del territorio</a:t>
                      </a:r>
                      <a:endParaRPr lang="it-IT" sz="2400" dirty="0" smtClean="0"/>
                    </a:p>
                    <a:p>
                      <a:endParaRPr lang="it-IT" dirty="0"/>
                    </a:p>
                  </a:txBody>
                  <a:tcPr marL="99060" marR="99060"/>
                </a:tc>
              </a:tr>
            </a:tbl>
          </a:graphicData>
        </a:graphic>
      </p:graphicFrame>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5252" y="1"/>
            <a:ext cx="1289844" cy="1514475"/>
          </a:xfrm>
          <a:prstGeom prst="rect">
            <a:avLst/>
          </a:prstGeom>
        </p:spPr>
      </p:pic>
      <p:pic>
        <p:nvPicPr>
          <p:cNvPr id="3" name="Immagin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4645" y="202331"/>
            <a:ext cx="1293160" cy="1312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3600" b="1" dirty="0" smtClean="0">
                <a:solidFill>
                  <a:srgbClr val="002060"/>
                </a:solidFill>
                <a:latin typeface="Algerian" pitchFamily="82" charset="0"/>
              </a:rPr>
              <a:t>LA CONOSCENZA DEL MONDO</a:t>
            </a:r>
            <a:r>
              <a:rPr lang="it-IT" sz="4000" b="1" dirty="0" smtClean="0">
                <a:solidFill>
                  <a:schemeClr val="bg2">
                    <a:lumMod val="25000"/>
                  </a:schemeClr>
                </a:solidFill>
              </a:rPr>
              <a:t> </a:t>
            </a:r>
            <a:endParaRPr lang="it-IT" b="1" dirty="0" smtClean="0">
              <a:solidFill>
                <a:schemeClr val="bg2">
                  <a:lumMod val="25000"/>
                </a:schemeClr>
              </a:solidFill>
            </a:endParaRPr>
          </a:p>
        </p:txBody>
      </p:sp>
      <p:graphicFrame>
        <p:nvGraphicFramePr>
          <p:cNvPr id="16" name="Diagramma 15"/>
          <p:cNvGraphicFramePr/>
          <p:nvPr>
            <p:extLst>
              <p:ext uri="{D42A27DB-BD31-4B8C-83A1-F6EECF244321}">
                <p14:modId xmlns:p14="http://schemas.microsoft.com/office/powerpoint/2010/main" val="2601858591"/>
              </p:ext>
            </p:extLst>
          </p:nvPr>
        </p:nvGraphicFramePr>
        <p:xfrm>
          <a:off x="1286593" y="1539697"/>
          <a:ext cx="7540659" cy="504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439318994"/>
              </p:ext>
            </p:extLst>
          </p:nvPr>
        </p:nvGraphicFramePr>
        <p:xfrm>
          <a:off x="1052567" y="1628801"/>
          <a:ext cx="7878875" cy="4824535"/>
        </p:xfrm>
        <a:graphic>
          <a:graphicData uri="http://schemas.openxmlformats.org/drawingml/2006/table">
            <a:tbl>
              <a:tblPr firstRow="1" bandRow="1">
                <a:tableStyleId>{7DF18680-E054-41AD-8BC1-D1AEF772440D}</a:tableStyleId>
              </a:tblPr>
              <a:tblGrid>
                <a:gridCol w="7878875"/>
              </a:tblGrid>
              <a:tr h="878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TRAGUARDI PER LO SVILUPPO DELLA COMPETENZA</a:t>
                      </a:r>
                    </a:p>
                    <a:p>
                      <a:endParaRPr lang="it-IT" dirty="0"/>
                    </a:p>
                  </a:txBody>
                  <a:tcPr marL="99060" marR="99060"/>
                </a:tc>
              </a:tr>
              <a:tr h="3946450">
                <a:tc>
                  <a:txBody>
                    <a:bodyPr/>
                    <a:lstStyle/>
                    <a:p>
                      <a:pPr marL="342900" indent="-342900" algn="just">
                        <a:buFont typeface="Arial" pitchFamily="34" charset="0"/>
                        <a:buChar char="•"/>
                      </a:pPr>
                      <a:r>
                        <a:rPr lang="it-IT" sz="2400" dirty="0" smtClean="0"/>
                        <a:t>Il bambino osserva con attenzione</a:t>
                      </a:r>
                      <a:r>
                        <a:rPr lang="it-IT" sz="2400" baseline="0" dirty="0" smtClean="0"/>
                        <a:t> il suo corpo, gli organismi viventi e i loro ambienti</a:t>
                      </a:r>
                    </a:p>
                    <a:p>
                      <a:pPr marL="342900" indent="-342900" algn="just">
                        <a:buFont typeface="Arial" pitchFamily="34" charset="0"/>
                        <a:buChar char="•"/>
                      </a:pPr>
                      <a:endParaRPr lang="it-IT" sz="2400" baseline="0" dirty="0" smtClean="0"/>
                    </a:p>
                    <a:p>
                      <a:pPr marL="342900" indent="-342900" algn="just">
                        <a:buFont typeface="Arial" pitchFamily="34" charset="0"/>
                        <a:buChar char="•"/>
                      </a:pPr>
                      <a:r>
                        <a:rPr lang="it-IT" sz="2400" baseline="0" dirty="0" smtClean="0"/>
                        <a:t>Sa collocare le azioni nel tempo</a:t>
                      </a:r>
                      <a:endParaRPr lang="it-IT" sz="2400" dirty="0" smtClean="0"/>
                    </a:p>
                    <a:p>
                      <a:pPr marL="342900" indent="-342900" algn="just">
                        <a:buFont typeface="Arial" pitchFamily="34" charset="0"/>
                        <a:buChar char="•"/>
                      </a:pPr>
                      <a:endParaRPr lang="it-IT" sz="2400" dirty="0" smtClean="0"/>
                    </a:p>
                    <a:p>
                      <a:pPr marL="342900" indent="-342900" algn="just">
                        <a:buFont typeface="Arial" pitchFamily="34" charset="0"/>
                        <a:buChar char="•"/>
                      </a:pPr>
                      <a:r>
                        <a:rPr lang="it-IT" sz="2400" dirty="0" smtClean="0"/>
                        <a:t>Individua </a:t>
                      </a:r>
                      <a:r>
                        <a:rPr lang="it-IT" sz="2400" baseline="0" dirty="0" smtClean="0"/>
                        <a:t>le posizioni di oggetti e persone nello spazio, usando termini come avanti/dietro, sopra/sotto, destra/sinistra; segue correttamente un percorso sulla base di indicazioni verbali</a:t>
                      </a:r>
                    </a:p>
                  </a:txBody>
                  <a:tcPr marL="99060" marR="99060"/>
                </a:tc>
              </a:tr>
            </a:tbl>
          </a:graphicData>
        </a:graphic>
      </p:graphicFrame>
      <p:pic>
        <p:nvPicPr>
          <p:cNvPr id="2" name="Immagin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5381" y="116632"/>
            <a:ext cx="1266547" cy="1169120"/>
          </a:xfrm>
          <a:prstGeom prst="rect">
            <a:avLst/>
          </a:prstGeom>
        </p:spPr>
      </p:pic>
      <p:pic>
        <p:nvPicPr>
          <p:cNvPr id="3" name="Immagin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506" y="260649"/>
            <a:ext cx="1014113" cy="10637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2000"/>
                                        <p:tgtEl>
                                          <p:spTgt spid="2"/>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4000" b="1" dirty="0" smtClean="0">
                <a:solidFill>
                  <a:srgbClr val="7030A0"/>
                </a:solidFill>
                <a:latin typeface="Algerian" pitchFamily="82" charset="0"/>
              </a:rPr>
              <a:t>IL </a:t>
            </a:r>
            <a:r>
              <a:rPr lang="it-IT" b="1" dirty="0" smtClean="0">
                <a:solidFill>
                  <a:srgbClr val="7030A0"/>
                </a:solidFill>
                <a:latin typeface="Algerian" pitchFamily="82" charset="0"/>
              </a:rPr>
              <a:t>C</a:t>
            </a:r>
            <a:r>
              <a:rPr lang="it-IT" sz="4000" b="1" dirty="0" smtClean="0">
                <a:solidFill>
                  <a:srgbClr val="7030A0"/>
                </a:solidFill>
                <a:latin typeface="Algerian" pitchFamily="82" charset="0"/>
              </a:rPr>
              <a:t>ORPO E IL </a:t>
            </a:r>
            <a:r>
              <a:rPr lang="it-IT" b="1" dirty="0" smtClean="0">
                <a:solidFill>
                  <a:srgbClr val="7030A0"/>
                </a:solidFill>
                <a:latin typeface="Algerian" pitchFamily="82" charset="0"/>
              </a:rPr>
              <a:t>M</a:t>
            </a:r>
            <a:r>
              <a:rPr lang="it-IT" sz="4000" b="1" dirty="0" smtClean="0">
                <a:solidFill>
                  <a:srgbClr val="7030A0"/>
                </a:solidFill>
                <a:latin typeface="Algerian" pitchFamily="82" charset="0"/>
              </a:rPr>
              <a:t>OVIMENTO</a:t>
            </a:r>
            <a:endParaRPr lang="it-IT" b="1" dirty="0" smtClean="0">
              <a:solidFill>
                <a:srgbClr val="7030A0"/>
              </a:solidFill>
              <a:latin typeface="Algerian" pitchFamily="82" charset="0"/>
            </a:endParaRPr>
          </a:p>
        </p:txBody>
      </p:sp>
      <p:graphicFrame>
        <p:nvGraphicFramePr>
          <p:cNvPr id="16" name="Diagramma 15"/>
          <p:cNvGraphicFramePr/>
          <p:nvPr>
            <p:extLst>
              <p:ext uri="{D42A27DB-BD31-4B8C-83A1-F6EECF244321}">
                <p14:modId xmlns:p14="http://schemas.microsoft.com/office/powerpoint/2010/main" val="2601858591"/>
              </p:ext>
            </p:extLst>
          </p:nvPr>
        </p:nvGraphicFramePr>
        <p:xfrm>
          <a:off x="1286593" y="1539697"/>
          <a:ext cx="7540659" cy="504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2974854804"/>
              </p:ext>
            </p:extLst>
          </p:nvPr>
        </p:nvGraphicFramePr>
        <p:xfrm>
          <a:off x="1052567" y="1628801"/>
          <a:ext cx="7878875" cy="4860850"/>
        </p:xfrm>
        <a:graphic>
          <a:graphicData uri="http://schemas.openxmlformats.org/drawingml/2006/table">
            <a:tbl>
              <a:tblPr firstRow="1" bandRow="1">
                <a:tableStyleId>{EB9631B5-78F2-41C9-869B-9F39066F8104}</a:tableStyleId>
              </a:tblPr>
              <a:tblGrid>
                <a:gridCol w="7878875"/>
              </a:tblGrid>
              <a:tr h="878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TRAGUARDI PER LO SVILUPPO DELLA</a:t>
                      </a:r>
                      <a:r>
                        <a:rPr lang="it-IT" baseline="0" dirty="0" smtClean="0"/>
                        <a:t> </a:t>
                      </a:r>
                      <a:r>
                        <a:rPr lang="it-IT" dirty="0" smtClean="0"/>
                        <a:t>COMPETENZA</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a:p>
                  </a:txBody>
                  <a:tcPr marL="99060" marR="99060"/>
                </a:tc>
              </a:tr>
              <a:tr h="3946450">
                <a:tc>
                  <a:txBody>
                    <a:bodyPr/>
                    <a:lstStyle/>
                    <a:p>
                      <a:pPr marL="285750" indent="-285750">
                        <a:buFont typeface="Arial" pitchFamily="34" charset="0"/>
                        <a:buChar char="•"/>
                      </a:pPr>
                      <a:r>
                        <a:rPr lang="it-IT" sz="2400" dirty="0" smtClean="0"/>
                        <a:t>Il bambino vive pienamente la propria corporeità e ne percepisce il potenziale comunicativo ed espressivo</a:t>
                      </a:r>
                    </a:p>
                    <a:p>
                      <a:pPr marL="285750" indent="-285750">
                        <a:buFont typeface="Arial" pitchFamily="34" charset="0"/>
                        <a:buChar char="•"/>
                      </a:pPr>
                      <a:endParaRPr lang="it-IT" sz="2400" dirty="0" smtClean="0"/>
                    </a:p>
                    <a:p>
                      <a:pPr marL="285750" indent="-285750">
                        <a:buFont typeface="Arial" pitchFamily="34" charset="0"/>
                        <a:buChar char="•"/>
                      </a:pPr>
                      <a:r>
                        <a:rPr lang="it-IT" sz="2400" dirty="0" smtClean="0"/>
                        <a:t>Prova piacere nel movimento e sperimenta schemi posturali e motori, li applica nei giochi individuali e di gruppo ed è in grado di adattarli alle situazioni ambientali all’interno della scuola e all’aperto</a:t>
                      </a:r>
                    </a:p>
                    <a:p>
                      <a:pPr marL="285750" indent="-285750">
                        <a:buFont typeface="Arial" pitchFamily="34" charset="0"/>
                        <a:buChar char="•"/>
                      </a:pPr>
                      <a:endParaRPr lang="it-IT" sz="2400" dirty="0" smtClean="0"/>
                    </a:p>
                    <a:p>
                      <a:pPr marL="285750" indent="-285750">
                        <a:buFont typeface="Arial" pitchFamily="34" charset="0"/>
                        <a:buChar char="•"/>
                      </a:pPr>
                      <a:r>
                        <a:rPr lang="it-IT" sz="2400" dirty="0" smtClean="0"/>
                        <a:t>Interagisce con gli altri nei giochi di movimento, nella danza, nella comunicazione espressiva.</a:t>
                      </a:r>
                      <a:endParaRPr lang="it-IT" sz="2400" dirty="0"/>
                    </a:p>
                  </a:txBody>
                  <a:tcPr marL="99060" marR="99060"/>
                </a:tc>
              </a:tr>
            </a:tbl>
          </a:graphicData>
        </a:graphic>
      </p:graphicFrame>
      <p:pic>
        <p:nvPicPr>
          <p:cNvPr id="3" name="Immagin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72" y="152164"/>
            <a:ext cx="2106234" cy="1521560"/>
          </a:xfrm>
          <a:prstGeom prst="rect">
            <a:avLst/>
          </a:prstGeom>
        </p:spPr>
      </p:pic>
      <p:pic>
        <p:nvPicPr>
          <p:cNvPr id="5" name="Immagin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4182" y="132167"/>
            <a:ext cx="1092121" cy="13829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Effect transition="in" filter="fade">
                                      <p:cBhvr>
                                        <p:cTn id="13" dur="2000"/>
                                        <p:tgtEl>
                                          <p:spTgt spid="3"/>
                                        </p:tgtEl>
                                      </p:cBhvr>
                                    </p:animEffec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3600" b="1" dirty="0" smtClean="0">
                <a:solidFill>
                  <a:srgbClr val="D11566"/>
                </a:solidFill>
                <a:latin typeface="Algerian" pitchFamily="82" charset="0"/>
              </a:rPr>
              <a:t>IMMAGINI, SUONI </a:t>
            </a:r>
            <a:r>
              <a:rPr lang="it-IT" sz="3600" b="1" dirty="0" smtClean="0">
                <a:solidFill>
                  <a:srgbClr val="D11566"/>
                </a:solidFill>
                <a:latin typeface="Algerian" pitchFamily="82" charset="0"/>
              </a:rPr>
              <a:t>, </a:t>
            </a:r>
            <a:r>
              <a:rPr lang="it-IT" sz="3600" b="1" dirty="0" smtClean="0">
                <a:solidFill>
                  <a:srgbClr val="D11566"/>
                </a:solidFill>
                <a:latin typeface="Algerian" pitchFamily="82" charset="0"/>
              </a:rPr>
              <a:t>COLORI</a:t>
            </a:r>
          </a:p>
        </p:txBody>
      </p:sp>
      <p:graphicFrame>
        <p:nvGraphicFramePr>
          <p:cNvPr id="16" name="Diagramma 15"/>
          <p:cNvGraphicFramePr/>
          <p:nvPr>
            <p:extLst>
              <p:ext uri="{D42A27DB-BD31-4B8C-83A1-F6EECF244321}">
                <p14:modId xmlns:p14="http://schemas.microsoft.com/office/powerpoint/2010/main" val="2601858591"/>
              </p:ext>
            </p:extLst>
          </p:nvPr>
        </p:nvGraphicFramePr>
        <p:xfrm>
          <a:off x="1286593" y="1539697"/>
          <a:ext cx="7540659" cy="504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3665976816"/>
              </p:ext>
            </p:extLst>
          </p:nvPr>
        </p:nvGraphicFramePr>
        <p:xfrm>
          <a:off x="1052567" y="1628802"/>
          <a:ext cx="7878875" cy="4954561"/>
        </p:xfrm>
        <a:graphic>
          <a:graphicData uri="http://schemas.openxmlformats.org/drawingml/2006/table">
            <a:tbl>
              <a:tblPr firstRow="1" bandRow="1">
                <a:tableStyleId>{0660B408-B3CF-4A94-85FC-2B1E0A45F4A2}</a:tableStyleId>
              </a:tblPr>
              <a:tblGrid>
                <a:gridCol w="7878875"/>
              </a:tblGrid>
              <a:tr h="100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TRAGUARDI PER LO SVILUPPO DELLA COMPETENZA</a:t>
                      </a:r>
                    </a:p>
                    <a:p>
                      <a:endParaRPr lang="it-IT" dirty="0"/>
                    </a:p>
                  </a:txBody>
                  <a:tcPr marL="99060" marR="99060">
                    <a:solidFill>
                      <a:srgbClr val="D11566"/>
                    </a:solidFill>
                  </a:tcPr>
                </a:tc>
              </a:tr>
              <a:tr h="3946450">
                <a:tc>
                  <a:txBody>
                    <a:bodyPr/>
                    <a:lstStyle/>
                    <a:p>
                      <a:pPr marL="285750" indent="-285750">
                        <a:buFont typeface="Arial" pitchFamily="34" charset="0"/>
                        <a:buChar char="•"/>
                      </a:pPr>
                      <a:r>
                        <a:rPr lang="it-IT" sz="2400" dirty="0" smtClean="0"/>
                        <a:t>Il bambino comunica, esprime emozioni, racconta, utilizzando le varie possibilità che il linguaggio del corpo consente</a:t>
                      </a:r>
                    </a:p>
                    <a:p>
                      <a:pPr marL="285750" indent="-285750">
                        <a:buFont typeface="Arial" pitchFamily="34" charset="0"/>
                        <a:buChar char="•"/>
                      </a:pPr>
                      <a:endParaRPr lang="it-IT" sz="2400" dirty="0" smtClean="0"/>
                    </a:p>
                    <a:p>
                      <a:pPr marL="285750" indent="-285750">
                        <a:buFont typeface="Arial" pitchFamily="34" charset="0"/>
                        <a:buChar char="•"/>
                      </a:pPr>
                      <a:r>
                        <a:rPr lang="it-IT" sz="2400" dirty="0" smtClean="0"/>
                        <a:t>Sa esprimersi attraverso il disegno, la pittura e altre attività manipolative; utilizza materiali e strumenti, tecniche espressive e creative; esplora le potenzialità offerte dalle tecnologie</a:t>
                      </a:r>
                    </a:p>
                    <a:p>
                      <a:pPr marL="285750" indent="-285750">
                        <a:buFont typeface="Arial" pitchFamily="34" charset="0"/>
                        <a:buChar char="•"/>
                      </a:pPr>
                      <a:endParaRPr lang="it-IT" sz="2400" dirty="0" smtClean="0"/>
                    </a:p>
                    <a:p>
                      <a:pPr marL="285750" indent="-285750">
                        <a:buFont typeface="Arial" pitchFamily="34" charset="0"/>
                        <a:buChar char="•"/>
                      </a:pPr>
                      <a:r>
                        <a:rPr lang="it-IT" sz="2400" dirty="0" smtClean="0"/>
                        <a:t>Scopre il paesaggio</a:t>
                      </a:r>
                      <a:r>
                        <a:rPr lang="it-IT" sz="2400" baseline="0" dirty="0" smtClean="0"/>
                        <a:t> sonoro attraverso attività di percezione e produzione musicale, utilizzando voce , corpo e oggetti</a:t>
                      </a:r>
                      <a:endParaRPr lang="it-IT" sz="2400" dirty="0"/>
                    </a:p>
                  </a:txBody>
                  <a:tcPr marL="99060" marR="99060"/>
                </a:tc>
              </a:tr>
            </a:tbl>
          </a:graphicData>
        </a:graphic>
      </p:graphicFrame>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4577" y="-17630"/>
            <a:ext cx="1421423" cy="1667995"/>
          </a:xfrm>
          <a:prstGeom prst="rect">
            <a:avLst/>
          </a:prstGeom>
        </p:spPr>
      </p:pic>
      <p:pic>
        <p:nvPicPr>
          <p:cNvPr id="3" name="Immagin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481" y="42243"/>
            <a:ext cx="1813239" cy="1608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2000" tmFilter="0, 0; .2, .5; .8, .5; 1, 0"/>
                                        <p:tgtEl>
                                          <p:spTgt spid="16"/>
                                        </p:tgtEl>
                                      </p:cBhvr>
                                    </p:animEffect>
                                    <p:animScale>
                                      <p:cBhvr>
                                        <p:cTn id="7" dur="1000" autoRev="1" fill="hold"/>
                                        <p:tgtEl>
                                          <p:spTgt spid="16"/>
                                        </p:tgtEl>
                                      </p:cBhvr>
                                      <p:by x="105000" y="105000"/>
                                    </p:animScale>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a:xfrm>
            <a:off x="582890" y="271955"/>
            <a:ext cx="8832850" cy="990600"/>
          </a:xfrm>
        </p:spPr>
        <p:txBody>
          <a:bodyPr>
            <a:normAutofit/>
          </a:bodyPr>
          <a:lstStyle/>
          <a:p>
            <a:pPr algn="ctr"/>
            <a:r>
              <a:rPr lang="it-IT" sz="3600" b="1" dirty="0" smtClean="0">
                <a:solidFill>
                  <a:schemeClr val="accent6">
                    <a:lumMod val="75000"/>
                  </a:schemeClr>
                </a:solidFill>
                <a:latin typeface="Algerian" pitchFamily="82" charset="0"/>
              </a:rPr>
              <a:t>I DISCORSI E LE PAROLE</a:t>
            </a:r>
          </a:p>
        </p:txBody>
      </p:sp>
      <p:graphicFrame>
        <p:nvGraphicFramePr>
          <p:cNvPr id="16" name="Diagramma 15"/>
          <p:cNvGraphicFramePr/>
          <p:nvPr>
            <p:extLst>
              <p:ext uri="{D42A27DB-BD31-4B8C-83A1-F6EECF244321}">
                <p14:modId xmlns:p14="http://schemas.microsoft.com/office/powerpoint/2010/main" val="2601858591"/>
              </p:ext>
            </p:extLst>
          </p:nvPr>
        </p:nvGraphicFramePr>
        <p:xfrm>
          <a:off x="1286593" y="1539697"/>
          <a:ext cx="7540659" cy="504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953845938"/>
              </p:ext>
            </p:extLst>
          </p:nvPr>
        </p:nvGraphicFramePr>
        <p:xfrm>
          <a:off x="1052567" y="1628801"/>
          <a:ext cx="7878875" cy="4860850"/>
        </p:xfrm>
        <a:graphic>
          <a:graphicData uri="http://schemas.openxmlformats.org/drawingml/2006/table">
            <a:tbl>
              <a:tblPr firstRow="1" bandRow="1">
                <a:tableStyleId>{93296810-A885-4BE3-A3E7-6D5BEEA58F35}</a:tableStyleId>
              </a:tblPr>
              <a:tblGrid>
                <a:gridCol w="7878875"/>
              </a:tblGrid>
              <a:tr h="878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TRAGUARDI PER LO SVILUPPO DELLA COMPETENZA</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a:p>
                  </a:txBody>
                  <a:tcPr marL="99060" marR="99060"/>
                </a:tc>
              </a:tr>
              <a:tr h="3946450">
                <a:tc>
                  <a:txBody>
                    <a:bodyPr/>
                    <a:lstStyle/>
                    <a:p>
                      <a:pPr marL="457200" indent="-457200">
                        <a:buFont typeface="Arial" pitchFamily="34" charset="0"/>
                        <a:buChar char="•"/>
                      </a:pPr>
                      <a:r>
                        <a:rPr lang="it-IT" sz="2800" dirty="0" smtClean="0"/>
                        <a:t>Il bambino ascolta e comprende narrazioni</a:t>
                      </a:r>
                    </a:p>
                    <a:p>
                      <a:pPr marL="457200" indent="-457200">
                        <a:buFont typeface="Arial" pitchFamily="34" charset="0"/>
                        <a:buChar char="•"/>
                      </a:pPr>
                      <a:endParaRPr lang="it-IT" sz="2800" dirty="0" smtClean="0"/>
                    </a:p>
                    <a:p>
                      <a:pPr marL="457200" indent="-457200">
                        <a:buFont typeface="Arial" pitchFamily="34" charset="0"/>
                        <a:buChar char="•"/>
                      </a:pPr>
                      <a:endParaRPr lang="it-IT" sz="2800" dirty="0" smtClean="0"/>
                    </a:p>
                    <a:p>
                      <a:pPr marL="457200" indent="-457200">
                        <a:buFont typeface="Arial" pitchFamily="34" charset="0"/>
                        <a:buChar char="•"/>
                      </a:pPr>
                      <a:r>
                        <a:rPr lang="it-IT" sz="2800" dirty="0" smtClean="0"/>
                        <a:t>Sa esprimere e comunicare agli altri emozioni</a:t>
                      </a:r>
                      <a:r>
                        <a:rPr lang="it-IT" sz="2800" baseline="0" dirty="0" smtClean="0"/>
                        <a:t> e</a:t>
                      </a:r>
                      <a:r>
                        <a:rPr lang="it-IT" sz="2800" dirty="0" smtClean="0"/>
                        <a:t> sentimenti attraverso il linguaggio verbale</a:t>
                      </a:r>
                    </a:p>
                    <a:p>
                      <a:pPr marL="457200" indent="-457200">
                        <a:buFont typeface="Arial" pitchFamily="34" charset="0"/>
                        <a:buChar char="•"/>
                      </a:pPr>
                      <a:endParaRPr lang="it-IT" sz="2800" dirty="0" smtClean="0"/>
                    </a:p>
                    <a:p>
                      <a:pPr marL="457200" indent="-457200">
                        <a:buFont typeface="Arial" pitchFamily="34" charset="0"/>
                        <a:buChar char="•"/>
                      </a:pPr>
                      <a:endParaRPr lang="it-IT" sz="2800" dirty="0" smtClean="0"/>
                    </a:p>
                    <a:p>
                      <a:pPr marL="457200" indent="-457200">
                        <a:buFont typeface="Arial" pitchFamily="34" charset="0"/>
                        <a:buChar char="•"/>
                      </a:pPr>
                      <a:r>
                        <a:rPr lang="it-IT" sz="2800" dirty="0" smtClean="0"/>
                        <a:t>Sperimenta rime</a:t>
                      </a:r>
                      <a:r>
                        <a:rPr lang="it-IT" sz="2800" baseline="0" dirty="0" smtClean="0"/>
                        <a:t> e</a:t>
                      </a:r>
                      <a:r>
                        <a:rPr lang="it-IT" sz="2800" dirty="0" smtClean="0"/>
                        <a:t> filastrocche</a:t>
                      </a:r>
                    </a:p>
                    <a:p>
                      <a:endParaRPr lang="it-IT" sz="2800" dirty="0"/>
                    </a:p>
                  </a:txBody>
                  <a:tcPr marL="99060" marR="99060"/>
                </a:tc>
              </a:tr>
            </a:tbl>
          </a:graphicData>
        </a:graphic>
      </p:graphicFrame>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2787" y="155195"/>
            <a:ext cx="1620044" cy="1409700"/>
          </a:xfrm>
          <a:prstGeom prst="rect">
            <a:avLst/>
          </a:prstGeom>
        </p:spPr>
      </p:pic>
      <p:pic>
        <p:nvPicPr>
          <p:cNvPr id="7" name="Immagin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80" y="248758"/>
            <a:ext cx="1802476" cy="1232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000"/>
                                        <p:tgtEl>
                                          <p:spTgt spid="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Obiettivi di apprendimento</a:t>
            </a:r>
            <a:endParaRPr lang="it-IT" b="1" dirty="0"/>
          </a:p>
        </p:txBody>
      </p:sp>
      <p:sp>
        <p:nvSpPr>
          <p:cNvPr id="3" name="Segnaposto contenuto 2"/>
          <p:cNvSpPr>
            <a:spLocks noGrp="1"/>
          </p:cNvSpPr>
          <p:nvPr>
            <p:ph sz="quarter" idx="1"/>
          </p:nvPr>
        </p:nvSpPr>
        <p:spPr>
          <a:xfrm>
            <a:off x="663702" y="1124744"/>
            <a:ext cx="8832850" cy="4971256"/>
          </a:xfrm>
        </p:spPr>
        <p:txBody>
          <a:bodyPr>
            <a:normAutofit/>
          </a:bodyPr>
          <a:lstStyle/>
          <a:p>
            <a:pPr marL="0" indent="0">
              <a:buNone/>
            </a:pPr>
            <a:r>
              <a:rPr lang="it-IT" sz="2800" dirty="0" smtClean="0"/>
              <a:t>- Predisporsi alla convivenza, alla collaborazione,   all’accoglienza</a:t>
            </a:r>
          </a:p>
          <a:p>
            <a:pPr marL="0" indent="0">
              <a:buNone/>
            </a:pPr>
            <a:r>
              <a:rPr lang="it-IT" sz="2800" dirty="0" smtClean="0"/>
              <a:t>- Conoscere ed apprezzare le diversità</a:t>
            </a:r>
          </a:p>
          <a:p>
            <a:pPr marL="0" indent="0">
              <a:buNone/>
            </a:pPr>
            <a:r>
              <a:rPr lang="it-IT" sz="2800" dirty="0" smtClean="0"/>
              <a:t>- Cominciare a superare gli stereotipi e pregiudizi</a:t>
            </a:r>
          </a:p>
          <a:p>
            <a:pPr marL="0" indent="0">
              <a:buNone/>
            </a:pPr>
            <a:r>
              <a:rPr lang="it-IT" sz="2800" dirty="0" smtClean="0"/>
              <a:t>- </a:t>
            </a:r>
            <a:r>
              <a:rPr lang="it-IT" sz="2800" dirty="0"/>
              <a:t>R</a:t>
            </a:r>
            <a:r>
              <a:rPr lang="it-IT" sz="2800" dirty="0" smtClean="0"/>
              <a:t>iconoscere nella diversità una ricchezza</a:t>
            </a:r>
          </a:p>
          <a:p>
            <a:pPr marL="0" indent="0">
              <a:buNone/>
            </a:pPr>
            <a:r>
              <a:rPr lang="it-IT" sz="2800" dirty="0" smtClean="0"/>
              <a:t>- Elaborare gradualmente un punto di vista comune</a:t>
            </a:r>
            <a:endParaRPr lang="it-IT" sz="2800" dirty="0"/>
          </a:p>
        </p:txBody>
      </p:sp>
    </p:spTree>
    <p:extLst>
      <p:ext uri="{BB962C8B-B14F-4D97-AF65-F5344CB8AC3E}">
        <p14:creationId xmlns:p14="http://schemas.microsoft.com/office/powerpoint/2010/main" val="126916613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smtClean="0">
                <a:solidFill>
                  <a:srgbClr val="7030A0"/>
                </a:solidFill>
              </a:rPr>
              <a:t> MEDIATORI DIDATTICI, STRUMENTI E RISORSE</a:t>
            </a:r>
          </a:p>
        </p:txBody>
      </p:sp>
      <p:sp>
        <p:nvSpPr>
          <p:cNvPr id="5" name="Segnaposto contenuto 4"/>
          <p:cNvSpPr>
            <a:spLocks noGrp="1"/>
          </p:cNvSpPr>
          <p:nvPr>
            <p:ph sz="quarter" idx="1"/>
          </p:nvPr>
        </p:nvSpPr>
        <p:spPr/>
        <p:txBody>
          <a:bodyPr/>
          <a:lstStyle/>
          <a:p>
            <a:pPr marL="0" indent="0">
              <a:buNone/>
            </a:pPr>
            <a:r>
              <a:rPr lang="it-IT" dirty="0" smtClean="0"/>
              <a:t>Pastelli, pennarelli, pittura acrilica, cartoncini di vari colori, fogli, carta crespa, carta velina, nastrini.</a:t>
            </a:r>
          </a:p>
          <a:p>
            <a:pPr marL="0" indent="0">
              <a:buNone/>
            </a:pPr>
            <a:r>
              <a:rPr lang="it-IT" dirty="0" smtClean="0"/>
              <a:t>Riso, lenticchie, bottoni.</a:t>
            </a:r>
          </a:p>
          <a:p>
            <a:pPr marL="0" indent="0">
              <a:buNone/>
            </a:pPr>
            <a:r>
              <a:rPr lang="it-IT" dirty="0" smtClean="0"/>
              <a:t>Fotocopiatrice.</a:t>
            </a:r>
          </a:p>
          <a:p>
            <a:pPr marL="0" indent="0">
              <a:buNone/>
            </a:pPr>
            <a:r>
              <a:rPr lang="it-IT" dirty="0" err="1" smtClean="0"/>
              <a:t>Lim</a:t>
            </a:r>
            <a:r>
              <a:rPr lang="it-IT" dirty="0" smtClean="0"/>
              <a:t>.</a:t>
            </a:r>
          </a:p>
          <a:p>
            <a:pPr marL="0" indent="0">
              <a:buNone/>
            </a:pPr>
            <a:endParaRPr lang="it-IT" dirty="0" smtClean="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20" y="4866424"/>
            <a:ext cx="1862811" cy="1719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60000"/>
                <a:lumOff val="40000"/>
              </a:schemeClr>
            </a:gs>
            <a:gs pos="39999">
              <a:srgbClr val="92D050">
                <a:lumMod val="29000"/>
                <a:lumOff val="71000"/>
              </a:srgbClr>
            </a:gs>
            <a:gs pos="70000">
              <a:srgbClr val="92D050"/>
            </a:gs>
            <a:gs pos="100000">
              <a:srgbClr val="92D050"/>
            </a:gs>
          </a:gsLst>
          <a:lin ang="27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accent6">
                    <a:lumMod val="75000"/>
                  </a:schemeClr>
                </a:solidFill>
              </a:rPr>
              <a:t>SCELTE METODOLOGICHE</a:t>
            </a:r>
            <a:endParaRPr lang="it-IT" b="1" dirty="0">
              <a:solidFill>
                <a:schemeClr val="accent6">
                  <a:lumMod val="75000"/>
                </a:schemeClr>
              </a:solidFill>
            </a:endParaRPr>
          </a:p>
        </p:txBody>
      </p:sp>
      <p:sp>
        <p:nvSpPr>
          <p:cNvPr id="3" name="Segnaposto contenuto 2"/>
          <p:cNvSpPr>
            <a:spLocks noGrp="1"/>
          </p:cNvSpPr>
          <p:nvPr>
            <p:ph sz="quarter" idx="1"/>
          </p:nvPr>
        </p:nvSpPr>
        <p:spPr/>
        <p:txBody>
          <a:bodyPr>
            <a:normAutofit/>
          </a:bodyPr>
          <a:lstStyle/>
          <a:p>
            <a:pPr marL="0" indent="0">
              <a:buNone/>
            </a:pPr>
            <a:r>
              <a:rPr lang="it-IT" b="1" dirty="0" err="1" smtClean="0">
                <a:solidFill>
                  <a:schemeClr val="bg2">
                    <a:lumMod val="25000"/>
                  </a:schemeClr>
                </a:solidFill>
              </a:rPr>
              <a:t>Circle</a:t>
            </a:r>
            <a:r>
              <a:rPr lang="it-IT" b="1" dirty="0" smtClean="0">
                <a:solidFill>
                  <a:schemeClr val="bg2">
                    <a:lumMod val="25000"/>
                  </a:schemeClr>
                </a:solidFill>
              </a:rPr>
              <a:t> </a:t>
            </a:r>
            <a:r>
              <a:rPr lang="it-IT" b="1" dirty="0" smtClean="0">
                <a:solidFill>
                  <a:schemeClr val="bg2">
                    <a:lumMod val="25000"/>
                  </a:schemeClr>
                </a:solidFill>
              </a:rPr>
              <a:t>time</a:t>
            </a:r>
          </a:p>
          <a:p>
            <a:pPr marL="0" indent="0">
              <a:buNone/>
            </a:pPr>
            <a:endParaRPr lang="it-IT" sz="1800" dirty="0" smtClean="0">
              <a:solidFill>
                <a:schemeClr val="bg2">
                  <a:lumMod val="25000"/>
                </a:schemeClr>
              </a:solidFill>
            </a:endParaRPr>
          </a:p>
          <a:p>
            <a:pPr marL="0" indent="0">
              <a:buNone/>
            </a:pPr>
            <a:r>
              <a:rPr lang="it-IT" b="1" dirty="0" smtClean="0">
                <a:solidFill>
                  <a:schemeClr val="bg2">
                    <a:lumMod val="25000"/>
                  </a:schemeClr>
                </a:solidFill>
              </a:rPr>
              <a:t>Brainstorming</a:t>
            </a:r>
            <a:r>
              <a:rPr lang="it-IT" sz="1800" dirty="0" smtClean="0">
                <a:solidFill>
                  <a:schemeClr val="bg2">
                    <a:lumMod val="25000"/>
                  </a:schemeClr>
                </a:solidFill>
              </a:rPr>
              <a:t> </a:t>
            </a:r>
          </a:p>
          <a:p>
            <a:pPr marL="0" indent="0">
              <a:buNone/>
            </a:pPr>
            <a:r>
              <a:rPr lang="it-IT" sz="1800" dirty="0" smtClean="0">
                <a:solidFill>
                  <a:schemeClr val="bg2">
                    <a:lumMod val="25000"/>
                  </a:schemeClr>
                </a:solidFill>
              </a:rPr>
              <a:t>  </a:t>
            </a:r>
            <a:endParaRPr lang="it-IT" sz="1800" dirty="0" smtClean="0">
              <a:solidFill>
                <a:schemeClr val="bg2">
                  <a:lumMod val="25000"/>
                </a:schemeClr>
              </a:solidFill>
            </a:endParaRPr>
          </a:p>
          <a:p>
            <a:pPr marL="0" indent="0">
              <a:buNone/>
            </a:pPr>
            <a:r>
              <a:rPr lang="it-IT" b="1" dirty="0" smtClean="0"/>
              <a:t>Cooperative </a:t>
            </a:r>
            <a:r>
              <a:rPr lang="it-IT" b="1" dirty="0" err="1" smtClean="0"/>
              <a:t>learning</a:t>
            </a:r>
            <a:endParaRPr lang="it-IT" b="1" dirty="0" smtClean="0"/>
          </a:p>
          <a:p>
            <a:pPr marL="0" indent="0">
              <a:buNone/>
            </a:pPr>
            <a:endParaRPr lang="it-IT" b="1" dirty="0" smtClean="0"/>
          </a:p>
          <a:p>
            <a:pPr marL="0" indent="0">
              <a:buNone/>
            </a:pPr>
            <a:r>
              <a:rPr lang="it-IT" b="1" dirty="0" smtClean="0"/>
              <a:t>Didattica laboratoriale</a:t>
            </a:r>
            <a:endParaRPr lang="it-IT" b="1" dirty="0" smtClean="0"/>
          </a:p>
          <a:p>
            <a:pPr marL="0" indent="0">
              <a:buNone/>
            </a:pPr>
            <a:endParaRPr lang="it-IT" b="1" dirty="0" smtClean="0"/>
          </a:p>
          <a:p>
            <a:pPr marL="0" indent="0">
              <a:buNone/>
            </a:pPr>
            <a:r>
              <a:rPr lang="it-IT" b="1" dirty="0" smtClean="0"/>
              <a:t>Peer tutoring</a:t>
            </a:r>
            <a:endParaRPr lang="it-IT" b="1" dirty="0" smtClean="0"/>
          </a:p>
          <a:p>
            <a:pPr>
              <a:buNone/>
            </a:pPr>
            <a:endParaRPr lang="it-IT" dirty="0">
              <a:solidFill>
                <a:schemeClr val="bg2">
                  <a:lumMod val="25000"/>
                </a:schemeClr>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240" y="2484024"/>
            <a:ext cx="2617906" cy="4365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3500"/>
                            </p:stCondLst>
                            <p:childTnLst>
                              <p:par>
                                <p:cTn id="21" presetID="14"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4000"/>
                            </p:stCondLst>
                            <p:childTnLst>
                              <p:par>
                                <p:cTn id="25" presetID="14" presetClass="entr" presetSubtype="1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par>
                          <p:cTn id="28" fill="hold">
                            <p:stCondLst>
                              <p:cond delay="4500"/>
                            </p:stCondLst>
                            <p:childTnLst>
                              <p:par>
                                <p:cTn id="29" presetID="14" presetClass="entr" presetSubtype="1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childTnLst>
                          </p:cTn>
                        </p:par>
                        <p:par>
                          <p:cTn id="32" fill="hold">
                            <p:stCondLst>
                              <p:cond delay="5000"/>
                            </p:stCondLst>
                            <p:childTnLst>
                              <p:par>
                                <p:cTn id="33" presetID="26"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63702" y="228600"/>
            <a:ext cx="8832850" cy="1472208"/>
          </a:xfrm>
        </p:spPr>
        <p:txBody>
          <a:bodyPr>
            <a:normAutofit/>
          </a:bodyPr>
          <a:lstStyle/>
          <a:p>
            <a:pPr algn="ctr"/>
            <a:r>
              <a:rPr lang="it-IT" b="1" dirty="0" smtClean="0">
                <a:solidFill>
                  <a:schemeClr val="bg2">
                    <a:lumMod val="25000"/>
                  </a:schemeClr>
                </a:solidFill>
              </a:rPr>
              <a:t>SCELTE ORGANIZZATIVE: </a:t>
            </a:r>
            <a:br>
              <a:rPr lang="it-IT" b="1" dirty="0" smtClean="0">
                <a:solidFill>
                  <a:schemeClr val="bg2">
                    <a:lumMod val="25000"/>
                  </a:schemeClr>
                </a:solidFill>
              </a:rPr>
            </a:br>
            <a:r>
              <a:rPr lang="it-IT" sz="4000" b="1" dirty="0" smtClean="0">
                <a:solidFill>
                  <a:schemeClr val="bg2">
                    <a:lumMod val="25000"/>
                  </a:schemeClr>
                </a:solidFill>
              </a:rPr>
              <a:t>I TEMPI</a:t>
            </a:r>
            <a:endParaRPr lang="it-IT" sz="4000" b="1" dirty="0">
              <a:solidFill>
                <a:schemeClr val="bg2">
                  <a:lumMod val="25000"/>
                </a:schemeClr>
              </a:solidFill>
            </a:endParaRPr>
          </a:p>
        </p:txBody>
      </p:sp>
      <p:sp>
        <p:nvSpPr>
          <p:cNvPr id="3" name="Segnaposto contenuto 2"/>
          <p:cNvSpPr>
            <a:spLocks noGrp="1"/>
          </p:cNvSpPr>
          <p:nvPr>
            <p:ph sz="quarter" idx="1"/>
          </p:nvPr>
        </p:nvSpPr>
        <p:spPr/>
        <p:txBody>
          <a:bodyPr>
            <a:normAutofit/>
          </a:bodyPr>
          <a:lstStyle/>
          <a:p>
            <a:pPr marL="0" indent="0">
              <a:buNone/>
            </a:pPr>
            <a:r>
              <a:rPr lang="it-IT" dirty="0" smtClean="0"/>
              <a:t>	Il </a:t>
            </a:r>
            <a:r>
              <a:rPr lang="it-IT" dirty="0" smtClean="0"/>
              <a:t>progetto si sviluppa </a:t>
            </a:r>
            <a:r>
              <a:rPr lang="it-IT" dirty="0" smtClean="0"/>
              <a:t>nel corso di tutto il mese 	precedente la festività della Pasqua.</a:t>
            </a:r>
            <a:endParaRPr lang="it-IT" dirty="0" smtClean="0"/>
          </a:p>
          <a:p>
            <a:pPr marL="0" indent="0">
              <a:buNone/>
            </a:pPr>
            <a:r>
              <a:rPr lang="it-IT" dirty="0" smtClean="0"/>
              <a:t>	Si </a:t>
            </a:r>
            <a:r>
              <a:rPr lang="it-IT" dirty="0" smtClean="0"/>
              <a:t>prevedono </a:t>
            </a:r>
            <a:r>
              <a:rPr lang="it-IT" dirty="0" smtClean="0"/>
              <a:t>2 </a:t>
            </a:r>
            <a:r>
              <a:rPr lang="it-IT" dirty="0" smtClean="0"/>
              <a:t>incontri di </a:t>
            </a:r>
            <a:r>
              <a:rPr lang="it-IT" dirty="0" smtClean="0"/>
              <a:t>2 ore</a:t>
            </a:r>
            <a:r>
              <a:rPr lang="it-IT" dirty="0" smtClean="0"/>
              <a:t> settimanali, 	possibilmente durante l’orario di compresenza dei 	due insegnanti curricolari.</a:t>
            </a:r>
          </a:p>
          <a:p>
            <a:pPr marL="0" indent="0">
              <a:buNone/>
            </a:pPr>
            <a:r>
              <a:rPr lang="it-IT" dirty="0" smtClean="0"/>
              <a:t>	Tale indicazione è suscettibile di variazioni.</a:t>
            </a:r>
          </a:p>
          <a:p>
            <a:pPr marL="0" indent="0" algn="just">
              <a:buNone/>
            </a:pPr>
            <a:r>
              <a:rPr lang="it-IT" dirty="0"/>
              <a:t>	</a:t>
            </a:r>
            <a:r>
              <a:rPr lang="it-IT" sz="2200" b="1" dirty="0" smtClean="0"/>
              <a:t>«Il tempo disteso consente al bambino di vivere con serenità la 	propria giornata, di giocare, esplorare, parlare, capire, sentirsi 	padrone di sé e delle attività che sperimenta e nelle quali si 	esercita.» (Indicazioni Nazionali per il curricolo 2012)</a:t>
            </a:r>
          </a:p>
          <a:p>
            <a:pPr marL="0" indent="0">
              <a:buNone/>
            </a:pPr>
            <a:endParaRPr lang="it-IT" dirty="0" smtClean="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355" y="260648"/>
            <a:ext cx="1339023" cy="12241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3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5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7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63702" y="228600"/>
            <a:ext cx="8832850" cy="1472208"/>
          </a:xfrm>
        </p:spPr>
        <p:txBody>
          <a:bodyPr>
            <a:normAutofit/>
          </a:bodyPr>
          <a:lstStyle/>
          <a:p>
            <a:pPr algn="ctr"/>
            <a:r>
              <a:rPr lang="it-IT" b="1" dirty="0" smtClean="0">
                <a:solidFill>
                  <a:schemeClr val="bg2">
                    <a:lumMod val="25000"/>
                  </a:schemeClr>
                </a:solidFill>
              </a:rPr>
              <a:t>SCELTE ORGANIZZATIVE: </a:t>
            </a:r>
            <a:br>
              <a:rPr lang="it-IT" b="1" dirty="0" smtClean="0">
                <a:solidFill>
                  <a:schemeClr val="bg2">
                    <a:lumMod val="25000"/>
                  </a:schemeClr>
                </a:solidFill>
              </a:rPr>
            </a:br>
            <a:r>
              <a:rPr lang="it-IT" sz="4000" b="1" dirty="0" smtClean="0">
                <a:solidFill>
                  <a:schemeClr val="bg2">
                    <a:lumMod val="25000"/>
                  </a:schemeClr>
                </a:solidFill>
              </a:rPr>
              <a:t>GLI SPAZI</a:t>
            </a:r>
            <a:endParaRPr lang="it-IT" sz="4000" b="1" dirty="0">
              <a:solidFill>
                <a:schemeClr val="bg2">
                  <a:lumMod val="25000"/>
                </a:schemeClr>
              </a:solidFill>
            </a:endParaRPr>
          </a:p>
        </p:txBody>
      </p:sp>
      <p:graphicFrame>
        <p:nvGraphicFramePr>
          <p:cNvPr id="5" name="Segnaposto contenuto 4"/>
          <p:cNvGraphicFramePr>
            <a:graphicFrameLocks noGrp="1"/>
          </p:cNvGraphicFramePr>
          <p:nvPr>
            <p:ph sz="quarter" idx="1"/>
            <p:extLst>
              <p:ext uri="{D42A27DB-BD31-4B8C-83A1-F6EECF244321}">
                <p14:modId xmlns:p14="http://schemas.microsoft.com/office/powerpoint/2010/main" val="3575535468"/>
              </p:ext>
            </p:extLst>
          </p:nvPr>
        </p:nvGraphicFramePr>
        <p:xfrm>
          <a:off x="663575" y="1600200"/>
          <a:ext cx="883285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3360" y="350233"/>
            <a:ext cx="1585050" cy="1161907"/>
          </a:xfrm>
          <a:prstGeom prst="rect">
            <a:avLst/>
          </a:prstGeom>
        </p:spPr>
      </p:pic>
    </p:spTree>
    <p:extLst>
      <p:ext uri="{BB962C8B-B14F-4D97-AF65-F5344CB8AC3E}">
        <p14:creationId xmlns:p14="http://schemas.microsoft.com/office/powerpoint/2010/main" val="373455192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b="1" dirty="0" smtClean="0"/>
              <a:t>TRACCIA</a:t>
            </a:r>
            <a:endParaRPr lang="it-IT" sz="4800" b="1" dirty="0"/>
          </a:p>
        </p:txBody>
      </p:sp>
      <p:sp>
        <p:nvSpPr>
          <p:cNvPr id="5" name="Segnaposto contenuto 4"/>
          <p:cNvSpPr>
            <a:spLocks noGrp="1"/>
          </p:cNvSpPr>
          <p:nvPr>
            <p:ph sz="quarter" idx="1"/>
          </p:nvPr>
        </p:nvSpPr>
        <p:spPr/>
        <p:txBody>
          <a:bodyPr>
            <a:normAutofit/>
          </a:bodyPr>
          <a:lstStyle/>
          <a:p>
            <a:pPr marL="1143000" lvl="3" indent="0" algn="just">
              <a:buNone/>
            </a:pPr>
            <a:r>
              <a:rPr lang="it-IT" sz="3200" b="1" dirty="0" smtClean="0">
                <a:latin typeface="Arial" pitchFamily="34" charset="0"/>
                <a:cs typeface="Arial" pitchFamily="34" charset="0"/>
              </a:rPr>
              <a:t>Il periodo pasquale è il più adatto ad avviare un discorso sulla pace e sulla multiculturalità, data la presenza di bambini stranieri nella scuola dell’infanzia. </a:t>
            </a:r>
          </a:p>
          <a:p>
            <a:pPr marL="1143000" lvl="3" indent="0" algn="just">
              <a:buNone/>
            </a:pPr>
            <a:r>
              <a:rPr lang="it-IT" sz="3200" b="1" dirty="0" smtClean="0">
                <a:latin typeface="Arial" pitchFamily="34" charset="0"/>
                <a:cs typeface="Arial" pitchFamily="34" charset="0"/>
              </a:rPr>
              <a:t>Dica il candidato come potrebbe illustrare una lezione del genere tenendo conto di tale presenza.</a:t>
            </a:r>
            <a:endParaRPr lang="it-IT" sz="3200" b="1" dirty="0">
              <a:latin typeface="Arial" pitchFamily="34" charset="0"/>
              <a:cs typeface="Arial" pitchFamily="34" charset="0"/>
            </a:endParaRPr>
          </a:p>
        </p:txBody>
      </p:sp>
    </p:spTree>
    <p:extLst>
      <p:ext uri="{BB962C8B-B14F-4D97-AF65-F5344CB8AC3E}">
        <p14:creationId xmlns:p14="http://schemas.microsoft.com/office/powerpoint/2010/main" val="386713420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4000"/>
                            </p:stCondLst>
                            <p:childTnLst>
                              <p:par>
                                <p:cTn id="16" presetID="42"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anim calcmode="lin" valueType="num">
                                      <p:cBhvr>
                                        <p:cTn id="1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haroni" pitchFamily="2" charset="-79"/>
                <a:cs typeface="Aharoni" pitchFamily="2" charset="-79"/>
              </a:rPr>
              <a:t>SFONDO INTEGRATORE</a:t>
            </a:r>
            <a:endParaRPr lang="it-IT" dirty="0">
              <a:latin typeface="Aharoni" pitchFamily="2" charset="-79"/>
              <a:cs typeface="Aharoni" pitchFamily="2" charset="-79"/>
            </a:endParaRPr>
          </a:p>
        </p:txBody>
      </p:sp>
      <p:sp>
        <p:nvSpPr>
          <p:cNvPr id="3" name="Segnaposto contenuto 2"/>
          <p:cNvSpPr>
            <a:spLocks noGrp="1"/>
          </p:cNvSpPr>
          <p:nvPr>
            <p:ph sz="quarter" idx="1"/>
          </p:nvPr>
        </p:nvSpPr>
        <p:spPr/>
        <p:txBody>
          <a:bodyPr/>
          <a:lstStyle/>
          <a:p>
            <a:endParaRPr lang="it-IT" dirty="0" smtClean="0"/>
          </a:p>
          <a:p>
            <a:endParaRPr lang="it-IT" dirty="0"/>
          </a:p>
          <a:p>
            <a:pPr marL="0" indent="0">
              <a:buNone/>
            </a:pPr>
            <a:endParaRPr lang="it-IT" dirty="0"/>
          </a:p>
          <a:p>
            <a:pPr marL="0" indent="0">
              <a:buNone/>
            </a:pPr>
            <a:endParaRPr lang="it-IT" dirty="0"/>
          </a:p>
          <a:p>
            <a:pPr marL="0" indent="0">
              <a:buNone/>
            </a:pPr>
            <a:endParaRPr lang="it-IT" dirty="0"/>
          </a:p>
          <a:p>
            <a:pPr marL="0" indent="0" algn="ctr">
              <a:buNone/>
            </a:pPr>
            <a:r>
              <a:rPr lang="it-IT" sz="4400" b="1" dirty="0" smtClean="0"/>
              <a:t>Il Paese del</a:t>
            </a:r>
            <a:r>
              <a:rPr lang="it-IT" sz="4400" b="1" dirty="0" smtClean="0"/>
              <a:t> coniglietto Bunny</a:t>
            </a:r>
            <a:endParaRPr lang="it-IT" sz="4400" b="1" dirty="0" smtClean="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653" y="1026259"/>
            <a:ext cx="6552728" cy="2376264"/>
          </a:xfrm>
          <a:prstGeom prst="rect">
            <a:avLst/>
          </a:prstGeom>
        </p:spPr>
      </p:pic>
    </p:spTree>
    <p:extLst>
      <p:ext uri="{BB962C8B-B14F-4D97-AF65-F5344CB8AC3E}">
        <p14:creationId xmlns:p14="http://schemas.microsoft.com/office/powerpoint/2010/main" val="2752740995"/>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000"/>
                                        <p:tgtEl>
                                          <p:spTgt spid="5"/>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chemeClr val="tx2">
                    <a:lumMod val="50000"/>
                  </a:schemeClr>
                </a:solidFill>
                <a:latin typeface="Algerian" pitchFamily="82" charset="0"/>
              </a:rPr>
              <a:t>SIAMO PRONTI????  SI PARTE!</a:t>
            </a:r>
            <a:endParaRPr lang="it-IT" dirty="0">
              <a:solidFill>
                <a:schemeClr val="tx2">
                  <a:lumMod val="50000"/>
                </a:schemeClr>
              </a:solidFill>
              <a:latin typeface="Algerian" pitchFamily="82" charset="0"/>
            </a:endParaRPr>
          </a:p>
        </p:txBody>
      </p:sp>
      <p:pic>
        <p:nvPicPr>
          <p:cNvPr id="4" name="Segnaposto contenuto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612741" y="1556793"/>
            <a:ext cx="4618903" cy="4277815"/>
          </a:xfrm>
        </p:spPr>
      </p:pic>
    </p:spTree>
    <p:extLst>
      <p:ext uri="{BB962C8B-B14F-4D97-AF65-F5344CB8AC3E}">
        <p14:creationId xmlns:p14="http://schemas.microsoft.com/office/powerpoint/2010/main" val="18970328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63702" y="0"/>
            <a:ext cx="8832850" cy="1219200"/>
          </a:xfrm>
        </p:spPr>
        <p:txBody>
          <a:bodyPr>
            <a:normAutofit fontScale="90000"/>
          </a:bodyPr>
          <a:lstStyle/>
          <a:p>
            <a:pPr algn="ctr"/>
            <a:r>
              <a:rPr lang="it-IT" b="1" dirty="0" smtClean="0">
                <a:solidFill>
                  <a:schemeClr val="bg2">
                    <a:lumMod val="25000"/>
                  </a:schemeClr>
                </a:solidFill>
              </a:rPr>
              <a:t>   CIRCLE TIME: IL FILO DELLE EMOZIONI</a:t>
            </a:r>
            <a:endParaRPr lang="it-IT" b="1" dirty="0">
              <a:solidFill>
                <a:schemeClr val="bg2">
                  <a:lumMod val="25000"/>
                </a:schemeClr>
              </a:solidFill>
            </a:endParaRPr>
          </a:p>
        </p:txBody>
      </p:sp>
      <p:sp>
        <p:nvSpPr>
          <p:cNvPr id="3" name="Segnaposto contenuto 2"/>
          <p:cNvSpPr>
            <a:spLocks noGrp="1"/>
          </p:cNvSpPr>
          <p:nvPr>
            <p:ph sz="quarter" idx="1"/>
          </p:nvPr>
        </p:nvSpPr>
        <p:spPr>
          <a:xfrm>
            <a:off x="663702" y="836712"/>
            <a:ext cx="8832850" cy="5259288"/>
          </a:xfrm>
        </p:spPr>
        <p:txBody>
          <a:bodyPr>
            <a:normAutofit/>
          </a:bodyPr>
          <a:lstStyle/>
          <a:p>
            <a:pPr algn="just">
              <a:buNone/>
            </a:pPr>
            <a:r>
              <a:rPr lang="it-IT" dirty="0" smtClean="0"/>
              <a:t>	</a:t>
            </a:r>
            <a:r>
              <a:rPr lang="it-IT" sz="2400" dirty="0" smtClean="0"/>
              <a:t>«Guardate questo, cos’è? Lo sapete, bimbi?». </a:t>
            </a:r>
            <a:r>
              <a:rPr lang="it-IT" sz="2400" dirty="0" smtClean="0"/>
              <a:t>L’insegnante mostra un gomitolo di lana ai bambini disposti in cerchio.</a:t>
            </a:r>
            <a:r>
              <a:rPr lang="it-IT" sz="2400" dirty="0" smtClean="0"/>
              <a:t> «Rispondiamo ad una domanda e ci passiamo il gomitolo. Comincio io! Che cos’è la pace? Per me la pace è quando tutti sono felici e sorridenti…» E così i bimbi costruiscono una sorta di ragnatela con il filo  durante il brainstorming e tutti danno una loro personale definizione del termine «pace». L’insegnante </a:t>
            </a:r>
            <a:r>
              <a:rPr lang="it-IT" sz="2400" dirty="0" smtClean="0"/>
              <a:t>annota </a:t>
            </a:r>
            <a:r>
              <a:rPr lang="it-IT" sz="2400" dirty="0" smtClean="0"/>
              <a:t>le risposte cercando di invitare tutti gli alunni ad esprimere la propria opinione ma senza </a:t>
            </a:r>
            <a:r>
              <a:rPr lang="it-IT" sz="2400" dirty="0" smtClean="0"/>
              <a:t>intervenire mai.</a:t>
            </a:r>
          </a:p>
          <a:p>
            <a:pPr algn="just">
              <a:buNone/>
            </a:pPr>
            <a:r>
              <a:rPr lang="it-IT" sz="2400" dirty="0" smtClean="0">
                <a:solidFill>
                  <a:schemeClr val="bg2">
                    <a:lumMod val="25000"/>
                  </a:schemeClr>
                </a:solidFill>
              </a:rPr>
              <a:t>	</a:t>
            </a:r>
            <a:r>
              <a:rPr lang="it-IT" sz="2400" dirty="0" smtClean="0"/>
              <a:t>«Questo è il filo dell’amicizia, ora siete tutti uniti, attenti a non lasciare il filo!» -Conclude l’insegnante.</a:t>
            </a:r>
            <a:endParaRPr lang="it-IT" sz="2400" dirty="0" smtClean="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752" y="5381619"/>
            <a:ext cx="4356646" cy="14447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2000"/>
                                        <p:tgtEl>
                                          <p:spTgt spid="3">
                                            <p:txEl>
                                              <p:pRg st="0" end="0"/>
                                            </p:txEl>
                                          </p:spTgt>
                                        </p:tgtEl>
                                      </p:cBhvr>
                                    </p:animEffect>
                                  </p:childTnLst>
                                </p:cTn>
                              </p:par>
                            </p:childTnLst>
                          </p:cTn>
                        </p:par>
                        <p:par>
                          <p:cTn id="15" fill="hold">
                            <p:stCondLst>
                              <p:cond delay="4000"/>
                            </p:stCondLst>
                            <p:childTnLst>
                              <p:par>
                                <p:cTn id="16" presetID="31"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bg2">
                    <a:lumMod val="25000"/>
                  </a:schemeClr>
                </a:solidFill>
              </a:rPr>
              <a:t>ATTIVITA’</a:t>
            </a:r>
            <a:endParaRPr lang="it-IT" b="1" dirty="0">
              <a:solidFill>
                <a:schemeClr val="bg2">
                  <a:lumMod val="25000"/>
                </a:schemeClr>
              </a:solidFill>
            </a:endParaRPr>
          </a:p>
        </p:txBody>
      </p:sp>
      <p:sp>
        <p:nvSpPr>
          <p:cNvPr id="3" name="Segnaposto contenuto 2"/>
          <p:cNvSpPr>
            <a:spLocks noGrp="1"/>
          </p:cNvSpPr>
          <p:nvPr>
            <p:ph sz="quarter" idx="1"/>
          </p:nvPr>
        </p:nvSpPr>
        <p:spPr/>
        <p:txBody>
          <a:bodyPr>
            <a:normAutofit fontScale="92500"/>
          </a:bodyPr>
          <a:lstStyle/>
          <a:p>
            <a:pPr algn="just">
              <a:buNone/>
            </a:pPr>
            <a:r>
              <a:rPr lang="it-IT" b="1" dirty="0" smtClean="0">
                <a:solidFill>
                  <a:schemeClr val="bg2">
                    <a:lumMod val="25000"/>
                  </a:schemeClr>
                </a:solidFill>
              </a:rPr>
              <a:t>	I bambini realizzeranno l’albero della pace, addobbato con tante foglie colorate, su ciascuna delle quali l’insegnante avrà avuto cura di annotare il pensiero espresso da ciascun bambino durante il </a:t>
            </a:r>
            <a:r>
              <a:rPr lang="it-IT" b="1" dirty="0" err="1" smtClean="0">
                <a:solidFill>
                  <a:schemeClr val="bg2">
                    <a:lumMod val="25000"/>
                  </a:schemeClr>
                </a:solidFill>
              </a:rPr>
              <a:t>circle</a:t>
            </a:r>
            <a:r>
              <a:rPr lang="it-IT" b="1" dirty="0" smtClean="0">
                <a:solidFill>
                  <a:schemeClr val="bg2">
                    <a:lumMod val="25000"/>
                  </a:schemeClr>
                </a:solidFill>
              </a:rPr>
              <a:t> time.</a:t>
            </a:r>
          </a:p>
          <a:p>
            <a:pPr>
              <a:buNone/>
            </a:pPr>
            <a:r>
              <a:rPr lang="it-IT" sz="3900" b="1" dirty="0" smtClean="0">
                <a:solidFill>
                  <a:schemeClr val="bg2">
                    <a:lumMod val="25000"/>
                  </a:schemeClr>
                </a:solidFill>
              </a:rPr>
              <a:t>La pace è</a:t>
            </a:r>
            <a:r>
              <a:rPr lang="it-IT" b="1" dirty="0" smtClean="0">
                <a:solidFill>
                  <a:schemeClr val="bg2">
                    <a:lumMod val="25000"/>
                  </a:schemeClr>
                </a:solidFill>
              </a:rPr>
              <a:t>:</a:t>
            </a:r>
          </a:p>
          <a:p>
            <a:pPr>
              <a:buNone/>
            </a:pPr>
            <a:r>
              <a:rPr lang="it-IT" b="1" dirty="0" smtClean="0">
                <a:solidFill>
                  <a:schemeClr val="bg2">
                    <a:lumMod val="25000"/>
                  </a:schemeClr>
                </a:solidFill>
              </a:rPr>
              <a:t>-Quando mamma e papà si abbracciano.</a:t>
            </a:r>
          </a:p>
          <a:p>
            <a:pPr>
              <a:buNone/>
            </a:pPr>
            <a:r>
              <a:rPr lang="it-IT" b="1" dirty="0" smtClean="0">
                <a:solidFill>
                  <a:schemeClr val="bg2">
                    <a:lumMod val="25000"/>
                  </a:schemeClr>
                </a:solidFill>
              </a:rPr>
              <a:t>-Il bacio del mio fratellino.</a:t>
            </a:r>
          </a:p>
          <a:p>
            <a:pPr>
              <a:buNone/>
            </a:pPr>
            <a:r>
              <a:rPr lang="it-IT" b="1" dirty="0" smtClean="0">
                <a:solidFill>
                  <a:schemeClr val="bg2">
                    <a:lumMod val="25000"/>
                  </a:schemeClr>
                </a:solidFill>
              </a:rPr>
              <a:t>-La nonna che mi compra le caramelle.</a:t>
            </a:r>
          </a:p>
          <a:p>
            <a:pPr>
              <a:buNone/>
            </a:pPr>
            <a:r>
              <a:rPr lang="it-IT" b="1" dirty="0" smtClean="0">
                <a:solidFill>
                  <a:schemeClr val="bg2">
                    <a:lumMod val="25000"/>
                  </a:schemeClr>
                </a:solidFill>
              </a:rPr>
              <a:t>……………………………………….</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680" y="1"/>
            <a:ext cx="1628938" cy="1345357"/>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163" y="574170"/>
            <a:ext cx="1332375" cy="1085640"/>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53" y="255659"/>
            <a:ext cx="1424049" cy="925710"/>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9401" y="431086"/>
            <a:ext cx="1609725" cy="1228725"/>
          </a:xfrm>
          <a:prstGeom prst="rect">
            <a:avLst/>
          </a:prstGeom>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8261" y="3401616"/>
            <a:ext cx="2317810" cy="34563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anim calcmode="lin" valueType="num">
                                      <p:cBhvr>
                                        <p:cTn id="15" dur="1250" fill="hold"/>
                                        <p:tgtEl>
                                          <p:spTgt spid="6"/>
                                        </p:tgtEl>
                                        <p:attrNameLst>
                                          <p:attrName>ppt_x</p:attrName>
                                        </p:attrNameLst>
                                      </p:cBhvr>
                                      <p:tavLst>
                                        <p:tav tm="0">
                                          <p:val>
                                            <p:strVal val="#ppt_x"/>
                                          </p:val>
                                        </p:tav>
                                        <p:tav tm="100000">
                                          <p:val>
                                            <p:strVal val="#ppt_x"/>
                                          </p:val>
                                        </p:tav>
                                      </p:tavLst>
                                    </p:anim>
                                    <p:anim calcmode="lin" valueType="num">
                                      <p:cBhvr>
                                        <p:cTn id="16" dur="125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325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250" fill="hold"/>
                                        <p:tgtEl>
                                          <p:spTgt spid="7"/>
                                        </p:tgtEl>
                                        <p:attrNameLst>
                                          <p:attrName>ppt_w</p:attrName>
                                        </p:attrNameLst>
                                      </p:cBhvr>
                                      <p:tavLst>
                                        <p:tav tm="0">
                                          <p:val>
                                            <p:fltVal val="0"/>
                                          </p:val>
                                        </p:tav>
                                        <p:tav tm="100000">
                                          <p:val>
                                            <p:strVal val="#ppt_w"/>
                                          </p:val>
                                        </p:tav>
                                      </p:tavLst>
                                    </p:anim>
                                    <p:anim calcmode="lin" valueType="num">
                                      <p:cBhvr>
                                        <p:cTn id="21" dur="1250" fill="hold"/>
                                        <p:tgtEl>
                                          <p:spTgt spid="7"/>
                                        </p:tgtEl>
                                        <p:attrNameLst>
                                          <p:attrName>ppt_h</p:attrName>
                                        </p:attrNameLst>
                                      </p:cBhvr>
                                      <p:tavLst>
                                        <p:tav tm="0">
                                          <p:val>
                                            <p:fltVal val="0"/>
                                          </p:val>
                                        </p:tav>
                                        <p:tav tm="100000">
                                          <p:val>
                                            <p:strVal val="#ppt_h"/>
                                          </p:val>
                                        </p:tav>
                                      </p:tavLst>
                                    </p:anim>
                                    <p:animEffect transition="in" filter="fade">
                                      <p:cBhvr>
                                        <p:cTn id="22" dur="1250"/>
                                        <p:tgtEl>
                                          <p:spTgt spid="7"/>
                                        </p:tgtEl>
                                      </p:cBhvr>
                                    </p:animEffect>
                                  </p:childTnLst>
                                </p:cTn>
                              </p:par>
                            </p:childTnLst>
                          </p:cTn>
                        </p:par>
                        <p:par>
                          <p:cTn id="23" fill="hold">
                            <p:stCondLst>
                              <p:cond delay="4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2000"/>
                                        <p:tgtEl>
                                          <p:spTgt spid="3">
                                            <p:txEl>
                                              <p:pRg st="0" end="0"/>
                                            </p:txEl>
                                          </p:spTgt>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childTnLst>
                                </p:cTn>
                              </p:par>
                            </p:childTnLst>
                          </p:cTn>
                        </p:par>
                        <p:par>
                          <p:cTn id="31" fill="hold">
                            <p:stCondLst>
                              <p:cond delay="8500"/>
                            </p:stCondLst>
                            <p:childTnLst>
                              <p:par>
                                <p:cTn id="32" presetID="10"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2000"/>
                                        <p:tgtEl>
                                          <p:spTgt spid="3">
                                            <p:txEl>
                                              <p:pRg st="2" end="2"/>
                                            </p:txEl>
                                          </p:spTgt>
                                        </p:tgtEl>
                                      </p:cBhvr>
                                    </p:animEffect>
                                  </p:childTnLst>
                                </p:cTn>
                              </p:par>
                            </p:childTnLst>
                          </p:cTn>
                        </p:par>
                        <p:par>
                          <p:cTn id="35" fill="hold">
                            <p:stCondLst>
                              <p:cond delay="10500"/>
                            </p:stCondLst>
                            <p:childTnLst>
                              <p:par>
                                <p:cTn id="36" presetID="10"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childTnLst>
                                </p:cTn>
                              </p:par>
                            </p:childTnLst>
                          </p:cTn>
                        </p:par>
                        <p:par>
                          <p:cTn id="39" fill="hold">
                            <p:stCondLst>
                              <p:cond delay="12500"/>
                            </p:stCondLst>
                            <p:childTnLst>
                              <p:par>
                                <p:cTn id="40" presetID="10"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childTnLst>
                                </p:cTn>
                              </p:par>
                            </p:childTnLst>
                          </p:cTn>
                        </p:par>
                        <p:par>
                          <p:cTn id="43" fill="hold">
                            <p:stCondLst>
                              <p:cond delay="14500"/>
                            </p:stCondLst>
                            <p:childTnLst>
                              <p:par>
                                <p:cTn id="44" presetID="10" presetClass="entr" presetSubtype="0"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childTnLst>
                                </p:cTn>
                              </p:par>
                            </p:childTnLst>
                          </p:cTn>
                        </p:par>
                        <p:par>
                          <p:cTn id="47" fill="hold">
                            <p:stCondLst>
                              <p:cond delay="16500"/>
                            </p:stCondLst>
                            <p:childTnLst>
                              <p:par>
                                <p:cTn id="48" presetID="2" presetClass="entr" presetSubtype="4"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1250" fill="hold"/>
                                        <p:tgtEl>
                                          <p:spTgt spid="4"/>
                                        </p:tgtEl>
                                        <p:attrNameLst>
                                          <p:attrName>ppt_x</p:attrName>
                                        </p:attrNameLst>
                                      </p:cBhvr>
                                      <p:tavLst>
                                        <p:tav tm="0">
                                          <p:val>
                                            <p:strVal val="#ppt_x"/>
                                          </p:val>
                                        </p:tav>
                                        <p:tav tm="100000">
                                          <p:val>
                                            <p:strVal val="#ppt_x"/>
                                          </p:val>
                                        </p:tav>
                                      </p:tavLst>
                                    </p:anim>
                                    <p:anim calcmode="lin" valueType="num">
                                      <p:cBhvr additive="base">
                                        <p:cTn id="51" dur="1250" fill="hold"/>
                                        <p:tgtEl>
                                          <p:spTgt spid="4"/>
                                        </p:tgtEl>
                                        <p:attrNameLst>
                                          <p:attrName>ppt_y</p:attrName>
                                        </p:attrNameLst>
                                      </p:cBhvr>
                                      <p:tavLst>
                                        <p:tav tm="0">
                                          <p:val>
                                            <p:strVal val="1+#ppt_h/2"/>
                                          </p:val>
                                        </p:tav>
                                        <p:tav tm="100000">
                                          <p:val>
                                            <p:strVal val="#ppt_y"/>
                                          </p:val>
                                        </p:tav>
                                      </p:tavLst>
                                    </p:anim>
                                  </p:childTnLst>
                                </p:cTn>
                              </p:par>
                            </p:childTnLst>
                          </p:cTn>
                        </p:par>
                        <p:par>
                          <p:cTn id="52" fill="hold">
                            <p:stCondLst>
                              <p:cond delay="17750"/>
                            </p:stCondLst>
                            <p:childTnLst>
                              <p:par>
                                <p:cTn id="53" presetID="32" presetClass="emph" presetSubtype="0" fill="hold" nodeType="afterEffect">
                                  <p:stCondLst>
                                    <p:cond delay="0"/>
                                  </p:stCondLst>
                                  <p:childTnLst>
                                    <p:animRot by="120000">
                                      <p:cBhvr>
                                        <p:cTn id="54" dur="125" fill="hold">
                                          <p:stCondLst>
                                            <p:cond delay="0"/>
                                          </p:stCondLst>
                                        </p:cTn>
                                        <p:tgtEl>
                                          <p:spTgt spid="5"/>
                                        </p:tgtEl>
                                        <p:attrNameLst>
                                          <p:attrName>r</p:attrName>
                                        </p:attrNameLst>
                                      </p:cBhvr>
                                    </p:animRot>
                                    <p:animRot by="-240000">
                                      <p:cBhvr>
                                        <p:cTn id="55" dur="250" fill="hold">
                                          <p:stCondLst>
                                            <p:cond delay="250"/>
                                          </p:stCondLst>
                                        </p:cTn>
                                        <p:tgtEl>
                                          <p:spTgt spid="5"/>
                                        </p:tgtEl>
                                        <p:attrNameLst>
                                          <p:attrName>r</p:attrName>
                                        </p:attrNameLst>
                                      </p:cBhvr>
                                    </p:animRot>
                                    <p:animRot by="240000">
                                      <p:cBhvr>
                                        <p:cTn id="56" dur="250" fill="hold">
                                          <p:stCondLst>
                                            <p:cond delay="500"/>
                                          </p:stCondLst>
                                        </p:cTn>
                                        <p:tgtEl>
                                          <p:spTgt spid="5"/>
                                        </p:tgtEl>
                                        <p:attrNameLst>
                                          <p:attrName>r</p:attrName>
                                        </p:attrNameLst>
                                      </p:cBhvr>
                                    </p:animRot>
                                    <p:animRot by="-240000">
                                      <p:cBhvr>
                                        <p:cTn id="57" dur="250" fill="hold">
                                          <p:stCondLst>
                                            <p:cond delay="750"/>
                                          </p:stCondLst>
                                        </p:cTn>
                                        <p:tgtEl>
                                          <p:spTgt spid="5"/>
                                        </p:tgtEl>
                                        <p:attrNameLst>
                                          <p:attrName>r</p:attrName>
                                        </p:attrNameLst>
                                      </p:cBhvr>
                                    </p:animRot>
                                    <p:animRot by="120000">
                                      <p:cBhvr>
                                        <p:cTn id="58" dur="250" fill="hold">
                                          <p:stCondLst>
                                            <p:cond delay="1000"/>
                                          </p:stCondLst>
                                        </p:cTn>
                                        <p:tgtEl>
                                          <p:spTgt spid="5"/>
                                        </p:tgtEl>
                                        <p:attrNameLst>
                                          <p:attrName>r</p:attrName>
                                        </p:attrNameLst>
                                      </p:cBhvr>
                                    </p:animRot>
                                  </p:childTnLst>
                                </p:cTn>
                              </p:par>
                            </p:childTnLst>
                          </p:cTn>
                        </p:par>
                        <p:par>
                          <p:cTn id="59" fill="hold">
                            <p:stCondLst>
                              <p:cond delay="19000"/>
                            </p:stCondLst>
                            <p:childTnLst>
                              <p:par>
                                <p:cTn id="60" presetID="22" presetClass="entr" presetSubtype="4"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solidFill>
                  <a:schemeClr val="bg2">
                    <a:lumMod val="25000"/>
                  </a:schemeClr>
                </a:solidFill>
              </a:rPr>
              <a:t>E’ arrivato un nuovo amico…</a:t>
            </a:r>
            <a:endParaRPr lang="it-IT" b="1" dirty="0">
              <a:solidFill>
                <a:schemeClr val="bg2">
                  <a:lumMod val="25000"/>
                </a:schemeClr>
              </a:solidFill>
            </a:endParaRPr>
          </a:p>
        </p:txBody>
      </p:sp>
      <p:sp>
        <p:nvSpPr>
          <p:cNvPr id="3" name="Segnaposto contenuto 2"/>
          <p:cNvSpPr>
            <a:spLocks noGrp="1"/>
          </p:cNvSpPr>
          <p:nvPr>
            <p:ph sz="quarter" idx="1"/>
          </p:nvPr>
        </p:nvSpPr>
        <p:spPr>
          <a:xfrm>
            <a:off x="663702" y="980728"/>
            <a:ext cx="8832850" cy="5115272"/>
          </a:xfrm>
        </p:spPr>
        <p:txBody>
          <a:bodyPr/>
          <a:lstStyle/>
          <a:p>
            <a:pPr algn="just">
              <a:buNone/>
            </a:pPr>
            <a:r>
              <a:rPr lang="it-IT" dirty="0" smtClean="0">
                <a:solidFill>
                  <a:schemeClr val="bg2">
                    <a:lumMod val="25000"/>
                  </a:schemeClr>
                </a:solidFill>
              </a:rPr>
              <a:t>	</a:t>
            </a:r>
            <a:r>
              <a:rPr lang="it-IT" sz="2800" dirty="0" smtClean="0">
                <a:solidFill>
                  <a:schemeClr val="bg2">
                    <a:lumMod val="25000"/>
                  </a:schemeClr>
                </a:solidFill>
              </a:rPr>
              <a:t>L’insegnante dispone i bambini a semicerchio e prende un grosso sacco pieno di oggetti. Come Mary </a:t>
            </a:r>
            <a:r>
              <a:rPr lang="it-IT" sz="2800" dirty="0" err="1" smtClean="0">
                <a:solidFill>
                  <a:schemeClr val="bg2">
                    <a:lumMod val="25000"/>
                  </a:schemeClr>
                </a:solidFill>
              </a:rPr>
              <a:t>Poppins</a:t>
            </a:r>
            <a:r>
              <a:rPr lang="it-IT" sz="2800" dirty="0" smtClean="0">
                <a:solidFill>
                  <a:schemeClr val="bg2">
                    <a:lumMod val="25000"/>
                  </a:schemeClr>
                </a:solidFill>
              </a:rPr>
              <a:t> comincia a tirar fuori dal sacco gli oggetti più impensabili, i bambini ridono. Ad un certo punto spunta dal sacco il coniglietto Bunny che è venuto dall’Inghilterra qui a scuola per festeggiare con tutti i bimbi. Ma cos’è la Pasqua? E’ la festa della pace! L’insegnante invita i bambini a prendersi per mano e a dire a voce alta, più volte: «Siamo tutti felici perché siamo amici!».</a:t>
            </a:r>
            <a:endParaRPr lang="it-IT" sz="2800" dirty="0" smtClean="0">
              <a:solidFill>
                <a:schemeClr val="bg2">
                  <a:lumMod val="25000"/>
                </a:schemeClr>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7" y="4057038"/>
            <a:ext cx="1296144" cy="2822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6"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Una Pasqua speciale</a:t>
            </a:r>
            <a:r>
              <a:rPr lang="it-IT" dirty="0" smtClean="0"/>
              <a:t> </a:t>
            </a:r>
            <a:endParaRPr lang="it-IT" dirty="0"/>
          </a:p>
        </p:txBody>
      </p:sp>
      <p:sp>
        <p:nvSpPr>
          <p:cNvPr id="3" name="Segnaposto contenuto 2"/>
          <p:cNvSpPr>
            <a:spLocks noGrp="1"/>
          </p:cNvSpPr>
          <p:nvPr>
            <p:ph sz="quarter" idx="1"/>
          </p:nvPr>
        </p:nvSpPr>
        <p:spPr/>
        <p:txBody>
          <a:bodyPr>
            <a:normAutofit fontScale="92500" lnSpcReduction="10000"/>
          </a:bodyPr>
          <a:lstStyle/>
          <a:p>
            <a:pPr marL="0" indent="0" algn="just">
              <a:buNone/>
            </a:pPr>
            <a:endParaRPr lang="it-IT" sz="2400" dirty="0" smtClean="0"/>
          </a:p>
          <a:p>
            <a:pPr marL="0" indent="0" algn="just">
              <a:buNone/>
            </a:pPr>
            <a:r>
              <a:rPr lang="it-IT" sz="2400" dirty="0" smtClean="0"/>
              <a:t>Bunny chiede ai bambini di spiegare come festeggiano loro la Pasqua. Alcuni ricordano che l’anno precedente hanno ricevuto l’uovo di cioccolata con la sorpresa, altri bimbi non ricordano l’esistenza di questa festività. Io so per certo che il bimbo marocchino è di religione musulmana e quindi non festeggia la Pasqua, mentre la bimba rumena è di religione ortodossa, quindi ha altre usanze rispetto a quelle della Pasqua cristiana ed anche una diversa data. «Bimbi, quest’anno la festeggiamo come vuole Bunny! Il coniglietto è venuto da lontano per stare con noi ed è il minimo che possiamo fare. Bisogna essere ospitali!»</a:t>
            </a:r>
          </a:p>
          <a:p>
            <a:pPr marL="0" indent="0" algn="just">
              <a:buNone/>
            </a:pPr>
            <a:r>
              <a:rPr lang="it-IT" sz="2400" dirty="0" smtClean="0"/>
              <a:t>I bimbi sono entusiasti delle tante sorprese che lo «straniero» Bunny ha in serbo per loro, il coniglietto è venuto per fare amicizia con tutti ed ha tanta voglia di condividere con loro il suo personale modo di festeggiare la Pasqua!</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4" y="1"/>
            <a:ext cx="1627475" cy="1989136"/>
          </a:xfrm>
          <a:prstGeom prst="rect">
            <a:avLst/>
          </a:prstGeom>
        </p:spPr>
      </p:pic>
    </p:spTree>
    <p:extLst>
      <p:ext uri="{BB962C8B-B14F-4D97-AF65-F5344CB8AC3E}">
        <p14:creationId xmlns:p14="http://schemas.microsoft.com/office/powerpoint/2010/main" val="510233340"/>
      </p:ext>
    </p:extLst>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63702" y="228600"/>
            <a:ext cx="8832850" cy="1760240"/>
          </a:xfrm>
        </p:spPr>
        <p:txBody>
          <a:bodyPr>
            <a:normAutofit/>
          </a:bodyPr>
          <a:lstStyle/>
          <a:p>
            <a:pPr algn="ctr"/>
            <a:r>
              <a:rPr lang="it-IT" b="1" dirty="0" smtClean="0"/>
              <a:t>GIOCHIAMO CON LA LIM</a:t>
            </a:r>
            <a:r>
              <a:rPr lang="it-IT" b="1" dirty="0"/>
              <a:t/>
            </a:r>
            <a:br>
              <a:rPr lang="it-IT" b="1" dirty="0"/>
            </a:br>
            <a:r>
              <a:rPr lang="it-IT" sz="3100" b="1" dirty="0" smtClean="0"/>
              <a:t>Il gioco delle differenze: Chi è scomparso? </a:t>
            </a:r>
            <a:br>
              <a:rPr lang="it-IT" sz="3100" b="1" dirty="0" smtClean="0"/>
            </a:br>
            <a:r>
              <a:rPr lang="it-IT" sz="3100" b="1" dirty="0" smtClean="0"/>
              <a:t>Cosa è apparso?</a:t>
            </a:r>
            <a:endParaRPr lang="it-IT" sz="3100" b="1" dirty="0"/>
          </a:p>
        </p:txBody>
      </p:sp>
      <p:pic>
        <p:nvPicPr>
          <p:cNvPr id="4" name="Segnaposto contenuto 3" descr="Cartello in legno, tema pasquale"/>
          <p:cNvPicPr>
            <a:picLocks noGrp="1"/>
          </p:cNvPicPr>
          <p:nvPr>
            <p:ph sz="quarter" idx="1"/>
          </p:nvPr>
        </p:nvPicPr>
        <p:blipFill>
          <a:blip r:embed="rId2" cstate="print"/>
          <a:srcRect/>
          <a:stretch>
            <a:fillRect/>
          </a:stretch>
        </p:blipFill>
        <p:spPr bwMode="auto">
          <a:xfrm>
            <a:off x="1568624" y="3140968"/>
            <a:ext cx="3024336" cy="3236041"/>
          </a:xfrm>
          <a:prstGeom prst="rect">
            <a:avLst/>
          </a:prstGeom>
          <a:noFill/>
          <a:ln w="9525">
            <a:noFill/>
            <a:miter lim="800000"/>
            <a:headEnd/>
            <a:tailEnd/>
          </a:ln>
        </p:spPr>
      </p:pic>
      <p:pic>
        <p:nvPicPr>
          <p:cNvPr id="5" name="Immagine 4" descr="Cartello in legno, tema pasquale"/>
          <p:cNvPicPr/>
          <p:nvPr/>
        </p:nvPicPr>
        <p:blipFill>
          <a:blip r:embed="rId3" cstate="print"/>
          <a:srcRect/>
          <a:stretch>
            <a:fillRect/>
          </a:stretch>
        </p:blipFill>
        <p:spPr bwMode="auto">
          <a:xfrm>
            <a:off x="5385048" y="3068960"/>
            <a:ext cx="3149724" cy="3236041"/>
          </a:xfrm>
          <a:prstGeom prst="rect">
            <a:avLst/>
          </a:prstGeom>
          <a:noFill/>
          <a:ln w="9525">
            <a:noFill/>
            <a:miter lim="800000"/>
            <a:headEnd/>
            <a:tailEnd/>
          </a:ln>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88" y="1475656"/>
            <a:ext cx="1593304" cy="1593304"/>
          </a:xfrm>
          <a:prstGeom prst="rect">
            <a:avLst/>
          </a:prstGeom>
        </p:spPr>
      </p:pic>
    </p:spTree>
    <p:extLst>
      <p:ext uri="{BB962C8B-B14F-4D97-AF65-F5344CB8AC3E}">
        <p14:creationId xmlns:p14="http://schemas.microsoft.com/office/powerpoint/2010/main" val="22783037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0"/>
                                        <p:tgtEl>
                                          <p:spTgt spid="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dirty="0" smtClean="0"/>
              <a:t>IL CUORE DELLA PACE</a:t>
            </a:r>
            <a:endParaRPr lang="it-IT" sz="4800" dirty="0"/>
          </a:p>
        </p:txBody>
      </p:sp>
      <p:sp>
        <p:nvSpPr>
          <p:cNvPr id="3" name="Segnaposto contenuto 2"/>
          <p:cNvSpPr>
            <a:spLocks noGrp="1"/>
          </p:cNvSpPr>
          <p:nvPr>
            <p:ph sz="quarter" idx="1"/>
          </p:nvPr>
        </p:nvSpPr>
        <p:spPr>
          <a:xfrm>
            <a:off x="663702" y="1196752"/>
            <a:ext cx="8832850" cy="4899248"/>
          </a:xfrm>
        </p:spPr>
        <p:txBody>
          <a:bodyPr/>
          <a:lstStyle/>
          <a:p>
            <a:pPr marL="0" indent="0" algn="just">
              <a:buNone/>
            </a:pPr>
            <a:r>
              <a:rPr lang="it-IT" dirty="0" smtClean="0"/>
              <a:t>Realizziamo un cartellone con tutte le impronte delle manine dei bimbi immerse nei colori dell’arcobaleno. Anche Bunny lascia l’impronta della sua zampa sul cartellone! «</a:t>
            </a:r>
            <a:r>
              <a:rPr lang="it-IT" dirty="0" smtClean="0"/>
              <a:t>Guardate che magia tutti i colori quando si uniscono!»- Faccio notare io. </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113" y="3609047"/>
            <a:ext cx="3096344" cy="3096344"/>
          </a:xfrm>
          <a:prstGeom prst="rect">
            <a:avLst/>
          </a:prstGeom>
        </p:spPr>
      </p:pic>
    </p:spTree>
    <p:extLst>
      <p:ext uri="{BB962C8B-B14F-4D97-AF65-F5344CB8AC3E}">
        <p14:creationId xmlns:p14="http://schemas.microsoft.com/office/powerpoint/2010/main" val="3991203110"/>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6">
                    <a:lumMod val="75000"/>
                  </a:schemeClr>
                </a:solidFill>
              </a:rPr>
              <a:t>ENGLISH TIME</a:t>
            </a:r>
            <a:r>
              <a:rPr lang="it-IT" b="1" dirty="0" smtClean="0">
                <a:solidFill>
                  <a:schemeClr val="accent6">
                    <a:lumMod val="75000"/>
                  </a:schemeClr>
                </a:solidFill>
              </a:rPr>
              <a:t>…</a:t>
            </a:r>
            <a:endParaRPr lang="it-IT" b="1" dirty="0">
              <a:solidFill>
                <a:schemeClr val="accent6">
                  <a:lumMod val="75000"/>
                </a:schemeClr>
              </a:solidFill>
            </a:endParaRPr>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215251" y="188641"/>
            <a:ext cx="1762996" cy="1251831"/>
          </a:xfrm>
        </p:spPr>
      </p:pic>
      <p:sp>
        <p:nvSpPr>
          <p:cNvPr id="3" name="Segnaposto contenuto 2"/>
          <p:cNvSpPr>
            <a:spLocks noGrp="1"/>
          </p:cNvSpPr>
          <p:nvPr>
            <p:ph sz="quarter" idx="2"/>
          </p:nvPr>
        </p:nvSpPr>
        <p:spPr>
          <a:xfrm>
            <a:off x="584515" y="1589567"/>
            <a:ext cx="8874178" cy="4572000"/>
          </a:xfrm>
        </p:spPr>
        <p:txBody>
          <a:bodyPr>
            <a:normAutofit/>
          </a:bodyPr>
          <a:lstStyle/>
          <a:p>
            <a:pPr marL="0" indent="0">
              <a:buNone/>
            </a:pPr>
            <a:r>
              <a:rPr lang="it-IT" sz="2000" b="1" dirty="0"/>
              <a:t>http://www.funenglishgames.com/videos/forkids/colorsoftherainbow.html</a:t>
            </a:r>
          </a:p>
          <a:p>
            <a:pPr marL="0" indent="0">
              <a:buNone/>
            </a:pPr>
            <a:r>
              <a:rPr lang="it-IT" sz="4000" b="1" dirty="0" smtClean="0"/>
              <a:t>The </a:t>
            </a:r>
            <a:r>
              <a:rPr lang="it-IT" sz="4000" b="1" dirty="0" err="1" smtClean="0"/>
              <a:t>rainbow</a:t>
            </a:r>
            <a:r>
              <a:rPr lang="it-IT" sz="4000" b="1" dirty="0" smtClean="0"/>
              <a:t> </a:t>
            </a:r>
            <a:r>
              <a:rPr lang="it-IT" sz="4000" b="1" dirty="0" err="1" smtClean="0"/>
              <a:t>colours</a:t>
            </a:r>
            <a:r>
              <a:rPr lang="it-IT" sz="4000" b="1" dirty="0" smtClean="0"/>
              <a:t> </a:t>
            </a:r>
            <a:r>
              <a:rPr lang="it-IT" sz="4000" b="1" dirty="0" err="1" smtClean="0"/>
              <a:t>song</a:t>
            </a:r>
            <a:endParaRPr lang="it-IT" sz="4000" b="1" dirty="0" smtClean="0"/>
          </a:p>
          <a:p>
            <a:pPr marL="0" indent="0">
              <a:buNone/>
            </a:pPr>
            <a:r>
              <a:rPr lang="it-IT" sz="2800" dirty="0" err="1" smtClean="0"/>
              <a:t>Red</a:t>
            </a:r>
            <a:r>
              <a:rPr lang="it-IT" sz="2800" dirty="0" smtClean="0"/>
              <a:t>, </a:t>
            </a:r>
            <a:r>
              <a:rPr lang="it-IT" sz="2800" dirty="0" err="1" smtClean="0"/>
              <a:t>orange</a:t>
            </a:r>
            <a:r>
              <a:rPr lang="it-IT" sz="2800" dirty="0" smtClean="0"/>
              <a:t>, </a:t>
            </a:r>
            <a:r>
              <a:rPr lang="it-IT" sz="2800" dirty="0" err="1" smtClean="0"/>
              <a:t>yellow</a:t>
            </a:r>
            <a:r>
              <a:rPr lang="it-IT" sz="2800" dirty="0" smtClean="0"/>
              <a:t>, green, blue, </a:t>
            </a:r>
            <a:r>
              <a:rPr lang="it-IT" sz="2800" dirty="0" err="1" smtClean="0"/>
              <a:t>purple</a:t>
            </a:r>
            <a:r>
              <a:rPr lang="it-IT" sz="2800" dirty="0" smtClean="0"/>
              <a:t>, </a:t>
            </a:r>
            <a:r>
              <a:rPr lang="it-IT" sz="2800" dirty="0" err="1" smtClean="0"/>
              <a:t>pink</a:t>
            </a:r>
            <a:r>
              <a:rPr lang="it-IT" sz="2800" dirty="0" smtClean="0"/>
              <a:t>.</a:t>
            </a:r>
          </a:p>
          <a:p>
            <a:pPr marL="0" indent="0">
              <a:buNone/>
            </a:pPr>
            <a:r>
              <a:rPr lang="it-IT" sz="2800" dirty="0" err="1" smtClean="0"/>
              <a:t>Red</a:t>
            </a:r>
            <a:r>
              <a:rPr lang="it-IT" sz="2800" dirty="0" smtClean="0"/>
              <a:t>, </a:t>
            </a:r>
            <a:r>
              <a:rPr lang="it-IT" sz="2800" dirty="0" err="1" smtClean="0"/>
              <a:t>orange</a:t>
            </a:r>
            <a:r>
              <a:rPr lang="it-IT" sz="2800" dirty="0" smtClean="0"/>
              <a:t>, </a:t>
            </a:r>
            <a:r>
              <a:rPr lang="it-IT" sz="2800" dirty="0" err="1" smtClean="0"/>
              <a:t>yellow</a:t>
            </a:r>
            <a:r>
              <a:rPr lang="it-IT" sz="2800" dirty="0" smtClean="0"/>
              <a:t>, green, blue, </a:t>
            </a:r>
            <a:r>
              <a:rPr lang="it-IT" sz="2800" dirty="0" err="1"/>
              <a:t>p</a:t>
            </a:r>
            <a:r>
              <a:rPr lang="it-IT" sz="2800" dirty="0" err="1" smtClean="0"/>
              <a:t>urple</a:t>
            </a:r>
            <a:r>
              <a:rPr lang="it-IT" sz="2800" dirty="0" smtClean="0"/>
              <a:t>, </a:t>
            </a:r>
            <a:r>
              <a:rPr lang="it-IT" sz="2800" dirty="0" err="1" smtClean="0"/>
              <a:t>pink</a:t>
            </a:r>
            <a:r>
              <a:rPr lang="it-IT" sz="2800" dirty="0" smtClean="0"/>
              <a:t>.</a:t>
            </a:r>
          </a:p>
          <a:p>
            <a:pPr marL="0" indent="0">
              <a:buNone/>
            </a:pPr>
            <a:r>
              <a:rPr lang="it-IT" sz="2800" dirty="0" err="1" smtClean="0"/>
              <a:t>It’s</a:t>
            </a:r>
            <a:r>
              <a:rPr lang="it-IT" sz="2800" dirty="0" smtClean="0"/>
              <a:t> a </a:t>
            </a:r>
            <a:r>
              <a:rPr lang="it-IT" sz="2800" dirty="0" err="1" smtClean="0"/>
              <a:t>rainbow</a:t>
            </a:r>
            <a:r>
              <a:rPr lang="it-IT" sz="2800" dirty="0" smtClean="0"/>
              <a:t>, </a:t>
            </a:r>
            <a:r>
              <a:rPr lang="it-IT" sz="2800" dirty="0" err="1" smtClean="0"/>
              <a:t>it’s</a:t>
            </a:r>
            <a:r>
              <a:rPr lang="it-IT" sz="2800" dirty="0" smtClean="0"/>
              <a:t> a </a:t>
            </a:r>
            <a:r>
              <a:rPr lang="it-IT" sz="2800" dirty="0" err="1" smtClean="0"/>
              <a:t>rainbow</a:t>
            </a:r>
            <a:r>
              <a:rPr lang="it-IT" sz="2800" dirty="0" smtClean="0"/>
              <a:t>, a beautiful </a:t>
            </a:r>
            <a:r>
              <a:rPr lang="it-IT" sz="2800" dirty="0" err="1" smtClean="0"/>
              <a:t>rainbow</a:t>
            </a:r>
            <a:r>
              <a:rPr lang="it-IT" sz="2800" dirty="0" smtClean="0"/>
              <a:t> in the </a:t>
            </a:r>
            <a:r>
              <a:rPr lang="it-IT" sz="2800" dirty="0" err="1" smtClean="0"/>
              <a:t>sky</a:t>
            </a:r>
            <a:r>
              <a:rPr lang="it-IT" sz="2800" dirty="0" smtClean="0"/>
              <a:t>.</a:t>
            </a:r>
          </a:p>
          <a:p>
            <a:pPr marL="0" indent="0">
              <a:buNone/>
            </a:pPr>
            <a:r>
              <a:rPr lang="it-IT" sz="2800" dirty="0" err="1" smtClean="0"/>
              <a:t>It’s</a:t>
            </a:r>
            <a:r>
              <a:rPr lang="it-IT" sz="2800" dirty="0" smtClean="0"/>
              <a:t> a </a:t>
            </a:r>
            <a:r>
              <a:rPr lang="it-IT" sz="2800" dirty="0" err="1" smtClean="0"/>
              <a:t>rainbow</a:t>
            </a:r>
            <a:r>
              <a:rPr lang="it-IT" sz="2800" dirty="0" smtClean="0"/>
              <a:t>, </a:t>
            </a:r>
            <a:r>
              <a:rPr lang="it-IT" sz="2800" dirty="0" err="1" smtClean="0"/>
              <a:t>it’s</a:t>
            </a:r>
            <a:r>
              <a:rPr lang="it-IT" sz="2800" dirty="0" smtClean="0"/>
              <a:t> a </a:t>
            </a:r>
            <a:r>
              <a:rPr lang="it-IT" sz="2800" dirty="0" err="1" smtClean="0"/>
              <a:t>rainbow</a:t>
            </a:r>
            <a:r>
              <a:rPr lang="it-IT" sz="2800" dirty="0" smtClean="0"/>
              <a:t>, a beautiful </a:t>
            </a:r>
            <a:r>
              <a:rPr lang="it-IT" sz="2800" dirty="0" err="1" smtClean="0"/>
              <a:t>rainbow</a:t>
            </a:r>
            <a:r>
              <a:rPr lang="it-IT" sz="2800" dirty="0" smtClean="0"/>
              <a:t> in the </a:t>
            </a:r>
            <a:r>
              <a:rPr lang="it-IT" sz="2800" dirty="0" err="1" smtClean="0"/>
              <a:t>sky</a:t>
            </a:r>
            <a:r>
              <a:rPr lang="it-IT" sz="2800" dirty="0" smtClean="0"/>
              <a:t>.</a:t>
            </a:r>
          </a:p>
          <a:p>
            <a:pPr marL="0" indent="0">
              <a:buNone/>
            </a:pPr>
            <a:endParaRPr lang="it-IT" sz="2800" dirty="0"/>
          </a:p>
          <a:p>
            <a:pPr marL="0" indent="0">
              <a:buNone/>
            </a:pPr>
            <a:endParaRPr lang="it-IT" sz="2800"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280" y="2204864"/>
            <a:ext cx="1584176" cy="1382798"/>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813" y="4463134"/>
            <a:ext cx="2116837" cy="2116837"/>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648" y="4484348"/>
            <a:ext cx="2140682" cy="2140682"/>
          </a:xfrm>
          <a:prstGeom prst="rect">
            <a:avLst/>
          </a:prstGeom>
        </p:spPr>
      </p:pic>
    </p:spTree>
    <p:extLst>
      <p:ext uri="{BB962C8B-B14F-4D97-AF65-F5344CB8AC3E}">
        <p14:creationId xmlns:p14="http://schemas.microsoft.com/office/powerpoint/2010/main" val="33509365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1000"/>
                                        <p:tgtEl>
                                          <p:spTgt spid="11"/>
                                        </p:tgtEl>
                                      </p:cBhvr>
                                    </p:animEffect>
                                  </p:childTnLst>
                                </p:cTn>
                              </p:par>
                            </p:childTnLst>
                          </p:cTn>
                        </p:par>
                        <p:par>
                          <p:cTn id="32" fill="hold">
                            <p:stCondLst>
                              <p:cond delay="4000"/>
                            </p:stCondLst>
                            <p:childTnLst>
                              <p:par>
                                <p:cTn id="33" presetID="45"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ppt_w</p:attrName>
                                        </p:attrNameLst>
                                      </p:cBhvr>
                                      <p:tavLst>
                                        <p:tav tm="0" fmla="#ppt_w*sin(2.5*pi*$)">
                                          <p:val>
                                            <p:fltVal val="0"/>
                                          </p:val>
                                        </p:tav>
                                        <p:tav tm="100000">
                                          <p:val>
                                            <p:fltVal val="1"/>
                                          </p:val>
                                        </p:tav>
                                      </p:tavLst>
                                    </p:anim>
                                    <p:anim calcmode="lin" valueType="num">
                                      <p:cBhvr>
                                        <p:cTn id="3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b="1" dirty="0" smtClean="0"/>
              <a:t>L’angolo della creatività</a:t>
            </a:r>
            <a:endParaRPr lang="it-IT" sz="4800" b="1"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12640" y="1340768"/>
            <a:ext cx="6675616" cy="4691604"/>
          </a:xfrm>
        </p:spPr>
      </p:pic>
    </p:spTree>
    <p:extLst>
      <p:ext uri="{BB962C8B-B14F-4D97-AF65-F5344CB8AC3E}">
        <p14:creationId xmlns:p14="http://schemas.microsoft.com/office/powerpoint/2010/main" val="2318300417"/>
      </p:ext>
    </p:extLst>
  </p:cSld>
  <p:clrMapOvr>
    <a:masterClrMapping/>
  </p:clrMapOvr>
  <mc:AlternateContent xmlns:mc="http://schemas.openxmlformats.org/markup-compatibility/2006" xmlns:p14="http://schemas.microsoft.com/office/powerpoint/2010/main">
    <mc:Choice Requires="p14">
      <p:transition spd="slow" p14:dur="20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pPr algn="ctr"/>
            <a:r>
              <a:rPr lang="it-IT" sz="3600" b="1" dirty="0" smtClean="0">
                <a:solidFill>
                  <a:schemeClr val="accent1">
                    <a:lumMod val="50000"/>
                  </a:schemeClr>
                </a:solidFill>
              </a:rPr>
              <a:t>FINALITÀ GENERALE DEL PROGETTO</a:t>
            </a:r>
            <a:endParaRPr lang="it-IT" sz="3600" b="1" dirty="0">
              <a:solidFill>
                <a:schemeClr val="accent1">
                  <a:lumMod val="50000"/>
                </a:schemeClr>
              </a:solidFill>
            </a:endParaRPr>
          </a:p>
        </p:txBody>
      </p:sp>
      <p:sp>
        <p:nvSpPr>
          <p:cNvPr id="6" name="Segnaposto contenuto 5"/>
          <p:cNvSpPr>
            <a:spLocks noGrp="1"/>
          </p:cNvSpPr>
          <p:nvPr>
            <p:ph sz="quarter" idx="1"/>
          </p:nvPr>
        </p:nvSpPr>
        <p:spPr/>
        <p:txBody>
          <a:bodyPr>
            <a:normAutofit fontScale="40000" lnSpcReduction="20000"/>
          </a:bodyPr>
          <a:lstStyle/>
          <a:p>
            <a:pPr>
              <a:buNone/>
            </a:pPr>
            <a:r>
              <a:rPr lang="it-IT" sz="3200" dirty="0" smtClean="0"/>
              <a:t> </a:t>
            </a:r>
            <a:endParaRPr lang="it-IT" sz="3200" dirty="0" smtClean="0"/>
          </a:p>
          <a:p>
            <a:pPr>
              <a:buNone/>
            </a:pPr>
            <a:endParaRPr lang="it-IT" sz="3200" dirty="0"/>
          </a:p>
          <a:p>
            <a:pPr algn="just">
              <a:buNone/>
            </a:pPr>
            <a:r>
              <a:rPr lang="it-IT" sz="5100" dirty="0" smtClean="0"/>
              <a:t>L’esperienza </a:t>
            </a:r>
            <a:r>
              <a:rPr lang="it-IT" sz="5100" dirty="0"/>
              <a:t>dell’incontro con l’altro è diventata oggi quanto </a:t>
            </a:r>
            <a:r>
              <a:rPr lang="it-IT" sz="5100" dirty="0" smtClean="0"/>
              <a:t>mai reale e quotidiana </a:t>
            </a:r>
            <a:r>
              <a:rPr lang="it-IT" sz="5100" dirty="0"/>
              <a:t>per la presenza nelle </a:t>
            </a:r>
            <a:r>
              <a:rPr lang="it-IT" sz="5100" dirty="0" smtClean="0"/>
              <a:t>scuole di bambini di altri Paesi.</a:t>
            </a:r>
          </a:p>
          <a:p>
            <a:pPr algn="just">
              <a:buNone/>
            </a:pPr>
            <a:r>
              <a:rPr lang="it-IT" sz="5100" dirty="0" smtClean="0"/>
              <a:t>Attraverso </a:t>
            </a:r>
            <a:r>
              <a:rPr lang="it-IT" sz="5100" dirty="0"/>
              <a:t>l’inserimento di coloro che provengono da diverse </a:t>
            </a:r>
            <a:r>
              <a:rPr lang="it-IT" sz="5100" dirty="0" smtClean="0"/>
              <a:t>parti </a:t>
            </a:r>
            <a:r>
              <a:rPr lang="it-IT" sz="5100" dirty="0"/>
              <a:t>del </a:t>
            </a:r>
            <a:r>
              <a:rPr lang="it-IT" sz="5100" dirty="0" smtClean="0"/>
              <a:t>mondo entrano </a:t>
            </a:r>
            <a:r>
              <a:rPr lang="it-IT" sz="5100" dirty="0"/>
              <a:t>nella scuola </a:t>
            </a:r>
            <a:r>
              <a:rPr lang="it-IT" sz="5100" dirty="0" smtClean="0"/>
              <a:t>numerose differenze </a:t>
            </a:r>
            <a:r>
              <a:rPr lang="it-IT" sz="5100" dirty="0"/>
              <a:t>culturali: </a:t>
            </a:r>
            <a:r>
              <a:rPr lang="it-IT" sz="5100" dirty="0" smtClean="0"/>
              <a:t>altre </a:t>
            </a:r>
            <a:r>
              <a:rPr lang="it-IT" sz="5100" dirty="0"/>
              <a:t>religioni e </a:t>
            </a:r>
            <a:r>
              <a:rPr lang="it-IT" sz="5100" dirty="0" smtClean="0"/>
              <a:t>credenze, differenti abitudini e linguaggi, nuovi modi </a:t>
            </a:r>
            <a:r>
              <a:rPr lang="it-IT" sz="5100" dirty="0"/>
              <a:t>di esprimere le proprie emozioni e di vivere </a:t>
            </a:r>
            <a:r>
              <a:rPr lang="it-IT" sz="5100" dirty="0" smtClean="0"/>
              <a:t>i momenti di festa</a:t>
            </a:r>
            <a:r>
              <a:rPr lang="it-IT" sz="5100" dirty="0"/>
              <a:t>.</a:t>
            </a:r>
          </a:p>
          <a:p>
            <a:pPr algn="just">
              <a:buNone/>
            </a:pPr>
            <a:r>
              <a:rPr lang="it-IT" sz="5100" dirty="0" smtClean="0"/>
              <a:t>La </a:t>
            </a:r>
            <a:r>
              <a:rPr lang="it-IT" sz="5100" dirty="0"/>
              <a:t>gestione educativa delle differenze deve essere inserita </a:t>
            </a:r>
            <a:r>
              <a:rPr lang="it-IT" sz="5100" dirty="0" smtClean="0"/>
              <a:t>all’interno </a:t>
            </a:r>
            <a:r>
              <a:rPr lang="it-IT" sz="5100" dirty="0"/>
              <a:t>di una più generale attenzione della conoscenza e </a:t>
            </a:r>
            <a:r>
              <a:rPr lang="it-IT" sz="5100" dirty="0" smtClean="0"/>
              <a:t>della valorizzazione </a:t>
            </a:r>
            <a:r>
              <a:rPr lang="it-IT" sz="5100" dirty="0"/>
              <a:t>della diversità</a:t>
            </a:r>
            <a:r>
              <a:rPr lang="it-IT" sz="5100" dirty="0" smtClean="0"/>
              <a:t>.</a:t>
            </a:r>
          </a:p>
          <a:p>
            <a:pPr lvl="0" algn="just">
              <a:buClr>
                <a:srgbClr val="C0504D"/>
              </a:buClr>
              <a:buNone/>
            </a:pPr>
            <a:r>
              <a:rPr lang="it-IT" sz="5100" dirty="0">
                <a:solidFill>
                  <a:prstClr val="black"/>
                </a:solidFill>
              </a:rPr>
              <a:t>La festività della </a:t>
            </a:r>
            <a:r>
              <a:rPr lang="it-IT" sz="5100" dirty="0" smtClean="0">
                <a:solidFill>
                  <a:prstClr val="black"/>
                </a:solidFill>
              </a:rPr>
              <a:t>Pasqua, attraverso il tema universale della pace, può </a:t>
            </a:r>
            <a:r>
              <a:rPr lang="it-IT" sz="5100" dirty="0">
                <a:solidFill>
                  <a:prstClr val="black"/>
                </a:solidFill>
              </a:rPr>
              <a:t>diventare un’occasione per il bambino per entrare in contatto con la «diversità» e superare il proprio punto di </a:t>
            </a:r>
            <a:r>
              <a:rPr lang="it-IT" sz="5100" dirty="0" smtClean="0">
                <a:solidFill>
                  <a:prstClr val="black"/>
                </a:solidFill>
              </a:rPr>
              <a:t>vista. Tale momento può quindi diventare un’opportunità di crescita e di condivisione di emozioni autentiche.</a:t>
            </a:r>
            <a:endParaRPr lang="it-IT" sz="5100" dirty="0"/>
          </a:p>
        </p:txBody>
      </p:sp>
    </p:spTree>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0"/>
                                        <p:tgtEl>
                                          <p:spTgt spid="6">
                                            <p:txEl>
                                              <p:pRg st="4" end="4"/>
                                            </p:txEl>
                                          </p:spTgt>
                                        </p:tgtEl>
                                      </p:cBhvr>
                                    </p:animEffect>
                                    <p:anim calcmode="lin" valueType="num">
                                      <p:cBhvr>
                                        <p:cTn id="2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rial Rounded MT Bold" pitchFamily="34" charset="0"/>
              </a:rPr>
              <a:t>TANTI LAVORETTI</a:t>
            </a:r>
            <a:endParaRPr lang="it-IT" dirty="0">
              <a:latin typeface="Arial Rounded MT Bold" pitchFamily="34" charset="0"/>
            </a:endParaRPr>
          </a:p>
        </p:txBody>
      </p:sp>
      <p:sp>
        <p:nvSpPr>
          <p:cNvPr id="3" name="Segnaposto contenuto 2"/>
          <p:cNvSpPr>
            <a:spLocks noGrp="1"/>
          </p:cNvSpPr>
          <p:nvPr>
            <p:ph sz="quarter" idx="1"/>
          </p:nvPr>
        </p:nvSpPr>
        <p:spPr/>
        <p:txBody>
          <a:bodyPr/>
          <a:lstStyle/>
          <a:p>
            <a:pPr marL="0" indent="0" algn="just">
              <a:buNone/>
            </a:pPr>
            <a:r>
              <a:rPr lang="it-IT" dirty="0" smtClean="0"/>
              <a:t>Realizziamo dei simpatici coniglietti-segnalibro con del cartoncino di vario colore ed occhietti ballerini. Ci serviranno per i nostri libri di scuola! </a:t>
            </a:r>
          </a:p>
          <a:p>
            <a:pPr marL="0" indent="0" algn="just">
              <a:buNone/>
            </a:pPr>
            <a:r>
              <a:rPr lang="it-IT" dirty="0" smtClean="0"/>
              <a:t>Che ne dite di scambiarli tra di noi?</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234" y="4203776"/>
            <a:ext cx="2695507" cy="2488160"/>
          </a:xfrm>
          <a:prstGeom prst="rect">
            <a:avLst/>
          </a:prstGeom>
        </p:spPr>
      </p:pic>
      <p:pic>
        <p:nvPicPr>
          <p:cNvPr id="5" name="Immagine 4" descr="http://1.bp.blogspot.com/-3M_KkxzJloA/TavX92tXdeI/AAAAAAAAAy0/_t0-mvtTH7U/s640/100_7475.jpg">
            <a:hlinkClick r:id="rId4"/>
          </p:cNvPr>
          <p:cNvPicPr/>
          <p:nvPr/>
        </p:nvPicPr>
        <p:blipFill>
          <a:blip r:embed="rId5" cstate="print"/>
          <a:srcRect/>
          <a:stretch>
            <a:fillRect/>
          </a:stretch>
        </p:blipFill>
        <p:spPr bwMode="auto">
          <a:xfrm>
            <a:off x="2216696" y="3739607"/>
            <a:ext cx="3248025" cy="2598420"/>
          </a:xfrm>
          <a:prstGeom prst="rect">
            <a:avLst/>
          </a:prstGeom>
          <a:noFill/>
          <a:ln w="9525">
            <a:noFill/>
            <a:miter lim="800000"/>
            <a:headEnd/>
            <a:tailEnd/>
          </a:ln>
        </p:spPr>
      </p:pic>
    </p:spTree>
    <p:extLst>
      <p:ext uri="{BB962C8B-B14F-4D97-AF65-F5344CB8AC3E}">
        <p14:creationId xmlns:p14="http://schemas.microsoft.com/office/powerpoint/2010/main" val="4277732063"/>
      </p:ext>
    </p:extLst>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2000"/>
                                        <p:tgtEl>
                                          <p:spTgt spid="4"/>
                                        </p:tgtEl>
                                      </p:cBhvr>
                                    </p:animEffect>
                                  </p:childTnLst>
                                </p:cTn>
                              </p:par>
                            </p:childTnLst>
                          </p:cTn>
                        </p:par>
                        <p:par>
                          <p:cTn id="20" fill="hold">
                            <p:stCondLst>
                              <p:cond delay="6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t>Realizziamo le decorazioni di Pasqua</a:t>
            </a:r>
            <a:endParaRPr lang="it-IT" b="1" dirty="0"/>
          </a:p>
        </p:txBody>
      </p:sp>
      <p:sp>
        <p:nvSpPr>
          <p:cNvPr id="3" name="Segnaposto contenuto 2"/>
          <p:cNvSpPr>
            <a:spLocks noGrp="1"/>
          </p:cNvSpPr>
          <p:nvPr>
            <p:ph sz="quarter" idx="1"/>
          </p:nvPr>
        </p:nvSpPr>
        <p:spPr/>
        <p:txBody>
          <a:bodyPr/>
          <a:lstStyle/>
          <a:p>
            <a:pPr marL="0" lvl="0" indent="0" algn="just">
              <a:spcAft>
                <a:spcPts val="0"/>
              </a:spcAft>
              <a:buSzPts val="1000"/>
              <a:buNone/>
              <a:tabLst>
                <a:tab pos="457200" algn="l"/>
              </a:tabLst>
            </a:pPr>
            <a:r>
              <a:rPr lang="it-IT" sz="2800" dirty="0" smtClean="0">
                <a:latin typeface="Times New Roman"/>
                <a:ea typeface="Times New Roman"/>
              </a:rPr>
              <a:t>Ingrandendo </a:t>
            </a:r>
            <a:r>
              <a:rPr lang="it-IT" sz="2800" dirty="0">
                <a:latin typeface="Times New Roman"/>
                <a:ea typeface="Times New Roman"/>
              </a:rPr>
              <a:t>delle semplici immagini pasquali, incollandole su del cartoncino, facendo alcuni buchi intorno al perimetro ed infilandovi dentro dei nastri, ho realizzato un’attività che piace molto ai bambini: sfilare ed infilare, annodare e slegare corde e nastrini. E’ un gioco che rilassa molto e perfeziona le attività </a:t>
            </a:r>
            <a:r>
              <a:rPr lang="it-IT" sz="2800" dirty="0" smtClean="0">
                <a:latin typeface="Times New Roman"/>
                <a:ea typeface="Times New Roman"/>
              </a:rPr>
              <a:t>oculo-manuali.</a:t>
            </a:r>
            <a:endParaRPr lang="it-IT" sz="2800" dirty="0">
              <a:latin typeface="Times New Roman"/>
              <a:ea typeface="Times New Roman"/>
            </a:endParaRPr>
          </a:p>
          <a:p>
            <a:endParaRPr lang="it-IT" dirty="0"/>
          </a:p>
        </p:txBody>
      </p:sp>
      <p:pic>
        <p:nvPicPr>
          <p:cNvPr id="4" name="Immagine 3" descr="giochi-pasqua">
            <a:hlinkClick r:id="rId3"/>
          </p:cNvPr>
          <p:cNvPicPr/>
          <p:nvPr/>
        </p:nvPicPr>
        <p:blipFill>
          <a:blip r:embed="rId4" cstate="print"/>
          <a:srcRect/>
          <a:stretch>
            <a:fillRect/>
          </a:stretch>
        </p:blipFill>
        <p:spPr bwMode="auto">
          <a:xfrm>
            <a:off x="5889104" y="4077072"/>
            <a:ext cx="2520280" cy="2592288"/>
          </a:xfrm>
          <a:prstGeom prst="rect">
            <a:avLst/>
          </a:prstGeom>
          <a:noFill/>
          <a:ln w="9525">
            <a:noFill/>
            <a:miter lim="800000"/>
            <a:headEnd/>
            <a:tailEnd/>
          </a:ln>
        </p:spPr>
      </p:pic>
    </p:spTree>
    <p:extLst>
      <p:ext uri="{BB962C8B-B14F-4D97-AF65-F5344CB8AC3E}">
        <p14:creationId xmlns:p14="http://schemas.microsoft.com/office/powerpoint/2010/main" val="108155468"/>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r>
              <a:rPr lang="it-IT" b="1" dirty="0" smtClean="0"/>
              <a:t>PICCOLI ARTISTI ALL’OPERA</a:t>
            </a:r>
            <a:endParaRPr lang="it-IT" b="1" dirty="0"/>
          </a:p>
        </p:txBody>
      </p:sp>
      <p:sp>
        <p:nvSpPr>
          <p:cNvPr id="6" name="Segnaposto contenuto 5"/>
          <p:cNvSpPr>
            <a:spLocks noGrp="1"/>
          </p:cNvSpPr>
          <p:nvPr>
            <p:ph sz="quarter" idx="1"/>
          </p:nvPr>
        </p:nvSpPr>
        <p:spPr/>
        <p:txBody>
          <a:bodyPr/>
          <a:lstStyle/>
          <a:p>
            <a:pPr marL="0" indent="0">
              <a:buNone/>
            </a:pPr>
            <a:r>
              <a:rPr lang="it-IT" dirty="0" smtClean="0"/>
              <a:t>Armiamoci, di pennelli, pennarelli, carta crespa e cartoncino per realizzare i nostri piccoli capolavori!</a:t>
            </a:r>
          </a:p>
          <a:p>
            <a:pPr marL="0" indent="0">
              <a:buNone/>
            </a:pPr>
            <a:endParaRPr lang="it-IT" dirty="0"/>
          </a:p>
        </p:txBody>
      </p:sp>
      <p:pic>
        <p:nvPicPr>
          <p:cNvPr id="1026" name="Picture 2" descr="C:\Backup_Stefy\Downloads\bambini-del-mondo-t56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80" y="2936675"/>
            <a:ext cx="2318740" cy="3275057"/>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descr="http://www.maestragemma.com/images/Schede1.jpg"/>
          <p:cNvPicPr/>
          <p:nvPr/>
        </p:nvPicPr>
        <p:blipFill>
          <a:blip r:embed="rId4" cstate="print"/>
          <a:srcRect r="79894" b="50139"/>
          <a:stretch>
            <a:fillRect/>
          </a:stretch>
        </p:blipFill>
        <p:spPr bwMode="auto">
          <a:xfrm>
            <a:off x="5097016" y="2936675"/>
            <a:ext cx="2304256" cy="3347492"/>
          </a:xfrm>
          <a:prstGeom prst="rect">
            <a:avLst/>
          </a:prstGeom>
          <a:noFill/>
          <a:ln w="9525">
            <a:noFill/>
            <a:miter lim="800000"/>
            <a:headEnd/>
            <a:tailEnd/>
          </a:ln>
        </p:spPr>
      </p:pic>
    </p:spTree>
    <p:extLst>
      <p:ext uri="{BB962C8B-B14F-4D97-AF65-F5344CB8AC3E}">
        <p14:creationId xmlns:p14="http://schemas.microsoft.com/office/powerpoint/2010/main" val="3292977723"/>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60400" y="228600"/>
            <a:ext cx="8832850" cy="1184176"/>
          </a:xfrm>
        </p:spPr>
        <p:txBody>
          <a:bodyPr>
            <a:normAutofit fontScale="90000"/>
          </a:bodyPr>
          <a:lstStyle/>
          <a:p>
            <a:r>
              <a:rPr lang="it-IT" sz="4000" b="1" dirty="0" smtClean="0">
                <a:solidFill>
                  <a:schemeClr val="bg2">
                    <a:lumMod val="25000"/>
                  </a:schemeClr>
                </a:solidFill>
              </a:rPr>
              <a:t>IMPARIAMO POESIE E FILASTROCCHE</a:t>
            </a:r>
            <a:r>
              <a:rPr lang="it-IT" b="1" dirty="0" smtClean="0">
                <a:solidFill>
                  <a:schemeClr val="bg2">
                    <a:lumMod val="25000"/>
                  </a:schemeClr>
                </a:solidFill>
              </a:rPr>
              <a:t/>
            </a:r>
            <a:br>
              <a:rPr lang="it-IT" b="1" dirty="0" smtClean="0">
                <a:solidFill>
                  <a:schemeClr val="bg2">
                    <a:lumMod val="25000"/>
                  </a:schemeClr>
                </a:solidFill>
              </a:rPr>
            </a:br>
            <a:r>
              <a:rPr lang="it-IT" sz="2200" b="1" dirty="0" smtClean="0">
                <a:solidFill>
                  <a:schemeClr val="accent4">
                    <a:lumMod val="75000"/>
                  </a:schemeClr>
                </a:solidFill>
              </a:rPr>
              <a:t>Propongo </a:t>
            </a:r>
            <a:r>
              <a:rPr lang="it-IT" sz="2200" b="1" dirty="0" smtClean="0">
                <a:solidFill>
                  <a:schemeClr val="accent4">
                    <a:lumMod val="75000"/>
                  </a:schemeClr>
                </a:solidFill>
              </a:rPr>
              <a:t>ai bambini la memorizzazione e recitazione di poesie e filastrocche pasquali sul tema della pace e della fratellanza.</a:t>
            </a:r>
            <a:endParaRPr lang="it-IT" sz="2200" b="1" dirty="0">
              <a:solidFill>
                <a:schemeClr val="accent4">
                  <a:lumMod val="75000"/>
                </a:schemeClr>
              </a:solidFill>
            </a:endParaRPr>
          </a:p>
        </p:txBody>
      </p:sp>
      <p:sp>
        <p:nvSpPr>
          <p:cNvPr id="3" name="Segnaposto contenuto 2"/>
          <p:cNvSpPr>
            <a:spLocks noGrp="1"/>
          </p:cNvSpPr>
          <p:nvPr>
            <p:ph sz="quarter" idx="1"/>
          </p:nvPr>
        </p:nvSpPr>
        <p:spPr>
          <a:xfrm>
            <a:off x="660400" y="1628799"/>
            <a:ext cx="4210050" cy="4532767"/>
          </a:xfrm>
        </p:spPr>
        <p:txBody>
          <a:bodyPr>
            <a:normAutofit fontScale="62500" lnSpcReduction="20000"/>
          </a:bodyPr>
          <a:lstStyle/>
          <a:p>
            <a:pPr>
              <a:buNone/>
            </a:pPr>
            <a:r>
              <a:rPr lang="it-IT" b="1" dirty="0" smtClean="0">
                <a:latin typeface="Kristen ITC" pitchFamily="66" charset="0"/>
              </a:rPr>
              <a:t>DALL’UOVO DI PASQUA</a:t>
            </a:r>
            <a:r>
              <a:rPr lang="it-IT" b="1" dirty="0">
                <a:latin typeface="Kristen ITC" pitchFamily="66" charset="0"/>
              </a:rPr>
              <a:t/>
            </a:r>
            <a:br>
              <a:rPr lang="it-IT" b="1" dirty="0">
                <a:latin typeface="Kristen ITC" pitchFamily="66" charset="0"/>
              </a:rPr>
            </a:br>
            <a:r>
              <a:rPr lang="it-IT" b="1" dirty="0" smtClean="0">
                <a:latin typeface="Kristen ITC" pitchFamily="66" charset="0"/>
              </a:rPr>
              <a:t>(Gianni </a:t>
            </a:r>
            <a:r>
              <a:rPr lang="it-IT" b="1" dirty="0" err="1" smtClean="0">
                <a:latin typeface="Kristen ITC" pitchFamily="66" charset="0"/>
              </a:rPr>
              <a:t>Rodari</a:t>
            </a:r>
            <a:r>
              <a:rPr lang="it-IT" b="1" dirty="0" smtClean="0">
                <a:latin typeface="Kristen ITC" pitchFamily="66" charset="0"/>
              </a:rPr>
              <a:t>)</a:t>
            </a:r>
            <a:r>
              <a:rPr lang="it-IT" b="1" dirty="0">
                <a:latin typeface="Kristen ITC" pitchFamily="66" charset="0"/>
              </a:rPr>
              <a:t> </a:t>
            </a:r>
            <a:br>
              <a:rPr lang="it-IT" b="1" dirty="0">
                <a:latin typeface="Kristen ITC" pitchFamily="66" charset="0"/>
              </a:rPr>
            </a:br>
            <a:r>
              <a:rPr lang="it-IT" b="1" dirty="0">
                <a:latin typeface="Kristen ITC" pitchFamily="66" charset="0"/>
              </a:rPr>
              <a:t/>
            </a:r>
            <a:br>
              <a:rPr lang="it-IT" b="1" dirty="0">
                <a:latin typeface="Kristen ITC" pitchFamily="66" charset="0"/>
              </a:rPr>
            </a:br>
            <a:r>
              <a:rPr lang="it-IT" b="1" dirty="0">
                <a:latin typeface="Kristen ITC" pitchFamily="66" charset="0"/>
              </a:rPr>
              <a:t>Dall'uovo di Pasqua</a:t>
            </a:r>
            <a:br>
              <a:rPr lang="it-IT" b="1" dirty="0">
                <a:latin typeface="Kristen ITC" pitchFamily="66" charset="0"/>
              </a:rPr>
            </a:br>
            <a:r>
              <a:rPr lang="it-IT" b="1" dirty="0">
                <a:latin typeface="Kristen ITC" pitchFamily="66" charset="0"/>
              </a:rPr>
              <a:t>è uscito un pulcino</a:t>
            </a:r>
            <a:br>
              <a:rPr lang="it-IT" b="1" dirty="0">
                <a:latin typeface="Kristen ITC" pitchFamily="66" charset="0"/>
              </a:rPr>
            </a:br>
            <a:r>
              <a:rPr lang="it-IT" b="1" dirty="0">
                <a:latin typeface="Kristen ITC" pitchFamily="66" charset="0"/>
              </a:rPr>
              <a:t>di gesso arancione</a:t>
            </a:r>
            <a:br>
              <a:rPr lang="it-IT" b="1" dirty="0">
                <a:latin typeface="Kristen ITC" pitchFamily="66" charset="0"/>
              </a:rPr>
            </a:br>
            <a:r>
              <a:rPr lang="it-IT" b="1" dirty="0">
                <a:latin typeface="Kristen ITC" pitchFamily="66" charset="0"/>
              </a:rPr>
              <a:t>col becco turchino.</a:t>
            </a:r>
            <a:br>
              <a:rPr lang="it-IT" b="1" dirty="0">
                <a:latin typeface="Kristen ITC" pitchFamily="66" charset="0"/>
              </a:rPr>
            </a:br>
            <a:r>
              <a:rPr lang="it-IT" b="1" dirty="0">
                <a:latin typeface="Kristen ITC" pitchFamily="66" charset="0"/>
              </a:rPr>
              <a:t>Ha detto: "Vado,</a:t>
            </a:r>
            <a:br>
              <a:rPr lang="it-IT" b="1" dirty="0">
                <a:latin typeface="Kristen ITC" pitchFamily="66" charset="0"/>
              </a:rPr>
            </a:br>
            <a:r>
              <a:rPr lang="it-IT" b="1" dirty="0">
                <a:latin typeface="Kristen ITC" pitchFamily="66" charset="0"/>
              </a:rPr>
              <a:t>mi metto in viaggio</a:t>
            </a:r>
            <a:br>
              <a:rPr lang="it-IT" b="1" dirty="0">
                <a:latin typeface="Kristen ITC" pitchFamily="66" charset="0"/>
              </a:rPr>
            </a:br>
            <a:r>
              <a:rPr lang="it-IT" b="1" dirty="0">
                <a:latin typeface="Kristen ITC" pitchFamily="66" charset="0"/>
              </a:rPr>
              <a:t>e porto a tutti</a:t>
            </a:r>
            <a:br>
              <a:rPr lang="it-IT" b="1" dirty="0">
                <a:latin typeface="Kristen ITC" pitchFamily="66" charset="0"/>
              </a:rPr>
            </a:br>
            <a:r>
              <a:rPr lang="it-IT" b="1" dirty="0">
                <a:latin typeface="Kristen ITC" pitchFamily="66" charset="0"/>
              </a:rPr>
              <a:t>un grande messaggio".</a:t>
            </a:r>
            <a:br>
              <a:rPr lang="it-IT" b="1" dirty="0">
                <a:latin typeface="Kristen ITC" pitchFamily="66" charset="0"/>
              </a:rPr>
            </a:br>
            <a:r>
              <a:rPr lang="it-IT" b="1" dirty="0">
                <a:latin typeface="Kristen ITC" pitchFamily="66" charset="0"/>
              </a:rPr>
              <a:t>E volteggiando</a:t>
            </a:r>
            <a:br>
              <a:rPr lang="it-IT" b="1" dirty="0">
                <a:latin typeface="Kristen ITC" pitchFamily="66" charset="0"/>
              </a:rPr>
            </a:br>
            <a:r>
              <a:rPr lang="it-IT" b="1" dirty="0">
                <a:latin typeface="Kristen ITC" pitchFamily="66" charset="0"/>
              </a:rPr>
              <a:t>di qua e di là</a:t>
            </a:r>
            <a:br>
              <a:rPr lang="it-IT" b="1" dirty="0">
                <a:latin typeface="Kristen ITC" pitchFamily="66" charset="0"/>
              </a:rPr>
            </a:br>
            <a:r>
              <a:rPr lang="it-IT" b="1" dirty="0">
                <a:latin typeface="Kristen ITC" pitchFamily="66" charset="0"/>
              </a:rPr>
              <a:t>attraversando</a:t>
            </a:r>
            <a:br>
              <a:rPr lang="it-IT" b="1" dirty="0">
                <a:latin typeface="Kristen ITC" pitchFamily="66" charset="0"/>
              </a:rPr>
            </a:br>
            <a:r>
              <a:rPr lang="it-IT" b="1" dirty="0">
                <a:latin typeface="Kristen ITC" pitchFamily="66" charset="0"/>
              </a:rPr>
              <a:t>paesi e città</a:t>
            </a:r>
            <a:br>
              <a:rPr lang="it-IT" b="1" dirty="0">
                <a:latin typeface="Kristen ITC" pitchFamily="66" charset="0"/>
              </a:rPr>
            </a:br>
            <a:r>
              <a:rPr lang="it-IT" b="1" dirty="0">
                <a:latin typeface="Kristen ITC" pitchFamily="66" charset="0"/>
              </a:rPr>
              <a:t>ha scritto sui muri,</a:t>
            </a:r>
            <a:br>
              <a:rPr lang="it-IT" b="1" dirty="0">
                <a:latin typeface="Kristen ITC" pitchFamily="66" charset="0"/>
              </a:rPr>
            </a:br>
            <a:r>
              <a:rPr lang="it-IT" b="1" dirty="0">
                <a:latin typeface="Kristen ITC" pitchFamily="66" charset="0"/>
              </a:rPr>
              <a:t>nel cielo e per terra:</a:t>
            </a:r>
            <a:br>
              <a:rPr lang="it-IT" b="1" dirty="0">
                <a:latin typeface="Kristen ITC" pitchFamily="66" charset="0"/>
              </a:rPr>
            </a:br>
            <a:r>
              <a:rPr lang="it-IT" b="1" dirty="0">
                <a:latin typeface="Kristen ITC" pitchFamily="66" charset="0"/>
              </a:rPr>
              <a:t>"Viva la pace,</a:t>
            </a:r>
            <a:br>
              <a:rPr lang="it-IT" b="1" dirty="0">
                <a:latin typeface="Kristen ITC" pitchFamily="66" charset="0"/>
              </a:rPr>
            </a:br>
            <a:r>
              <a:rPr lang="it-IT" b="1" dirty="0">
                <a:latin typeface="Kristen ITC" pitchFamily="66" charset="0"/>
              </a:rPr>
              <a:t>abbasso la guerra".</a:t>
            </a:r>
            <a:endParaRPr lang="it-IT" b="1" dirty="0" smtClean="0">
              <a:latin typeface="Kristen ITC" pitchFamily="66" charset="0"/>
            </a:endParaRPr>
          </a:p>
        </p:txBody>
      </p:sp>
      <p:sp>
        <p:nvSpPr>
          <p:cNvPr id="7" name="Segnaposto contenuto 6"/>
          <p:cNvSpPr>
            <a:spLocks noGrp="1"/>
          </p:cNvSpPr>
          <p:nvPr>
            <p:ph sz="quarter" idx="2"/>
          </p:nvPr>
        </p:nvSpPr>
        <p:spPr/>
        <p:txBody>
          <a:bodyPr>
            <a:normAutofit fontScale="62500" lnSpcReduction="20000"/>
          </a:bodyPr>
          <a:lstStyle/>
          <a:p>
            <a:r>
              <a:rPr lang="it-IT" dirty="0">
                <a:solidFill>
                  <a:srgbClr val="333333"/>
                </a:solidFill>
                <a:latin typeface="lucida grande"/>
              </a:rPr>
              <a:t> </a:t>
            </a:r>
            <a:r>
              <a:rPr lang="it-IT" b="1" dirty="0">
                <a:latin typeface="Kristen ITC" pitchFamily="66" charset="0"/>
              </a:rPr>
              <a:t>BUONA PASQUA</a:t>
            </a:r>
            <a:br>
              <a:rPr lang="it-IT" b="1" dirty="0">
                <a:latin typeface="Kristen ITC" pitchFamily="66" charset="0"/>
              </a:rPr>
            </a:br>
            <a:r>
              <a:rPr lang="it-IT" b="1" dirty="0">
                <a:latin typeface="Kristen ITC" pitchFamily="66" charset="0"/>
              </a:rPr>
              <a:t/>
            </a:r>
            <a:br>
              <a:rPr lang="it-IT" b="1" dirty="0">
                <a:latin typeface="Kristen ITC" pitchFamily="66" charset="0"/>
              </a:rPr>
            </a:br>
            <a:r>
              <a:rPr lang="it-IT" b="1" dirty="0">
                <a:latin typeface="Kristen ITC" pitchFamily="66" charset="0"/>
              </a:rPr>
              <a:t>Nei miei sogni ho immaginato</a:t>
            </a:r>
            <a:br>
              <a:rPr lang="it-IT" b="1" dirty="0">
                <a:latin typeface="Kristen ITC" pitchFamily="66" charset="0"/>
              </a:rPr>
            </a:br>
            <a:r>
              <a:rPr lang="it-IT" b="1" dirty="0">
                <a:latin typeface="Kristen ITC" pitchFamily="66" charset="0"/>
              </a:rPr>
              <a:t>un grande uovo colorato.</a:t>
            </a:r>
            <a:br>
              <a:rPr lang="it-IT" b="1" dirty="0">
                <a:latin typeface="Kristen ITC" pitchFamily="66" charset="0"/>
              </a:rPr>
            </a:br>
            <a:r>
              <a:rPr lang="it-IT" b="1" dirty="0">
                <a:latin typeface="Kristen ITC" pitchFamily="66" charset="0"/>
              </a:rPr>
              <a:t>Per chi era? Per la gente</a:t>
            </a:r>
            <a:br>
              <a:rPr lang="it-IT" b="1" dirty="0">
                <a:latin typeface="Kristen ITC" pitchFamily="66" charset="0"/>
              </a:rPr>
            </a:br>
            <a:r>
              <a:rPr lang="it-IT" b="1" dirty="0">
                <a:latin typeface="Kristen ITC" pitchFamily="66" charset="0"/>
              </a:rPr>
              <a:t>dall'Oriente all'Occidente:</a:t>
            </a:r>
            <a:br>
              <a:rPr lang="it-IT" b="1" dirty="0">
                <a:latin typeface="Kristen ITC" pitchFamily="66" charset="0"/>
              </a:rPr>
            </a:br>
            <a:r>
              <a:rPr lang="it-IT" b="1" dirty="0">
                <a:latin typeface="Kristen ITC" pitchFamily="66" charset="0"/>
              </a:rPr>
              <a:t>pieno, pieno di sorprese</a:t>
            </a:r>
            <a:br>
              <a:rPr lang="it-IT" b="1" dirty="0">
                <a:latin typeface="Kristen ITC" pitchFamily="66" charset="0"/>
              </a:rPr>
            </a:br>
            <a:r>
              <a:rPr lang="it-IT" b="1" dirty="0">
                <a:latin typeface="Kristen ITC" pitchFamily="66" charset="0"/>
              </a:rPr>
              <a:t>destinate ad ogni paese.</a:t>
            </a:r>
            <a:br>
              <a:rPr lang="it-IT" b="1" dirty="0">
                <a:latin typeface="Kristen ITC" pitchFamily="66" charset="0"/>
              </a:rPr>
            </a:br>
            <a:r>
              <a:rPr lang="it-IT" b="1" dirty="0">
                <a:latin typeface="Kristen ITC" pitchFamily="66" charset="0"/>
              </a:rPr>
              <a:t>C'era dentro la saggezza</a:t>
            </a:r>
            <a:br>
              <a:rPr lang="it-IT" b="1" dirty="0">
                <a:latin typeface="Kristen ITC" pitchFamily="66" charset="0"/>
              </a:rPr>
            </a:br>
            <a:r>
              <a:rPr lang="it-IT" b="1" dirty="0">
                <a:latin typeface="Kristen ITC" pitchFamily="66" charset="0"/>
              </a:rPr>
              <a:t>e poi tanta tenerezza,</a:t>
            </a:r>
            <a:br>
              <a:rPr lang="it-IT" b="1" dirty="0">
                <a:latin typeface="Kristen ITC" pitchFamily="66" charset="0"/>
              </a:rPr>
            </a:br>
            <a:r>
              <a:rPr lang="it-IT" b="1" dirty="0">
                <a:latin typeface="Kristen ITC" pitchFamily="66" charset="0"/>
              </a:rPr>
              <a:t>l'altruismo, la bontà,</a:t>
            </a:r>
            <a:br>
              <a:rPr lang="it-IT" b="1" dirty="0">
                <a:latin typeface="Kristen ITC" pitchFamily="66" charset="0"/>
              </a:rPr>
            </a:br>
            <a:r>
              <a:rPr lang="it-IT" b="1" dirty="0">
                <a:latin typeface="Kristen ITC" pitchFamily="66" charset="0"/>
              </a:rPr>
              <a:t>gioia in grande quantità.</a:t>
            </a:r>
            <a:br>
              <a:rPr lang="it-IT" b="1" dirty="0">
                <a:latin typeface="Kristen ITC" pitchFamily="66" charset="0"/>
              </a:rPr>
            </a:br>
            <a:r>
              <a:rPr lang="it-IT" b="1" dirty="0">
                <a:latin typeface="Kristen ITC" pitchFamily="66" charset="0"/>
              </a:rPr>
              <a:t>Tanta pace, tanto amore</a:t>
            </a:r>
            <a:br>
              <a:rPr lang="it-IT" b="1" dirty="0">
                <a:latin typeface="Kristen ITC" pitchFamily="66" charset="0"/>
              </a:rPr>
            </a:br>
            <a:r>
              <a:rPr lang="it-IT" b="1" dirty="0">
                <a:latin typeface="Kristen ITC" pitchFamily="66" charset="0"/>
              </a:rPr>
              <a:t>da riempire ogni cuore</a:t>
            </a:r>
            <a:r>
              <a:rPr lang="it-IT" dirty="0">
                <a:solidFill>
                  <a:srgbClr val="333333"/>
                </a:solidFill>
                <a:latin typeface="Kristen ITC" pitchFamily="66" charset="0"/>
              </a:rPr>
              <a:t>.</a:t>
            </a:r>
            <a:endParaRPr lang="it-IT" dirty="0">
              <a:latin typeface="Kristen ITC" pitchFamily="66"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256" y="4690864"/>
            <a:ext cx="2528325" cy="21671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anim calcmode="lin" valueType="num">
                                      <p:cBhvr>
                                        <p:cTn id="18"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r>
              <a:rPr lang="it-IT" b="1" dirty="0" smtClean="0"/>
              <a:t>LAVORIAMO IN GRUPPO</a:t>
            </a:r>
            <a:endParaRPr lang="it-IT" b="1" dirty="0"/>
          </a:p>
        </p:txBody>
      </p:sp>
      <p:pic>
        <p:nvPicPr>
          <p:cNvPr id="7" name="Segnaposto contenuto 6" descr="http://www.primocircolosgm.it/Piaget/pasqua_08/pasqua_08_%20(12).jpg"/>
          <p:cNvPicPr>
            <a:picLocks noGrp="1"/>
          </p:cNvPicPr>
          <p:nvPr>
            <p:ph sz="quarter" idx="1"/>
          </p:nvPr>
        </p:nvPicPr>
        <p:blipFill>
          <a:blip r:embed="rId2" cstate="print"/>
          <a:stretch>
            <a:fillRect/>
          </a:stretch>
        </p:blipFill>
        <p:spPr bwMode="auto">
          <a:xfrm>
            <a:off x="660400" y="2294889"/>
            <a:ext cx="4210050" cy="3160397"/>
          </a:xfrm>
          <a:prstGeom prst="rect">
            <a:avLst/>
          </a:prstGeom>
          <a:noFill/>
          <a:ln w="9525">
            <a:noFill/>
            <a:miter lim="800000"/>
            <a:headEnd/>
            <a:tailEnd/>
          </a:ln>
        </p:spPr>
      </p:pic>
      <p:sp>
        <p:nvSpPr>
          <p:cNvPr id="8" name="Segnaposto contenuto 7"/>
          <p:cNvSpPr>
            <a:spLocks noGrp="1"/>
          </p:cNvSpPr>
          <p:nvPr>
            <p:ph sz="quarter" idx="2"/>
          </p:nvPr>
        </p:nvSpPr>
        <p:spPr/>
        <p:txBody>
          <a:bodyPr>
            <a:normAutofit lnSpcReduction="10000"/>
          </a:bodyPr>
          <a:lstStyle/>
          <a:p>
            <a:pPr marL="0" indent="0" algn="just">
              <a:buNone/>
            </a:pPr>
            <a:r>
              <a:rPr lang="it-IT" dirty="0" smtClean="0"/>
              <a:t>Divido i bambini in piccoli gruppi per realizzare dei cartelloni utilizzando varie tecniche e diversi materiali. Lo scopo è quello di attivare la cooperazione fra i piccoli allievi. Prima della realizzazione dei lavori ad ogni bimbo sarà affidato uno specifico compito.</a:t>
            </a:r>
            <a:endParaRPr lang="it-IT" dirty="0"/>
          </a:p>
        </p:txBody>
      </p:sp>
    </p:spTree>
    <p:extLst>
      <p:ext uri="{BB962C8B-B14F-4D97-AF65-F5344CB8AC3E}">
        <p14:creationId xmlns:p14="http://schemas.microsoft.com/office/powerpoint/2010/main" val="350193150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pPr algn="ctr"/>
            <a:r>
              <a:rPr lang="it-IT" b="1" dirty="0" smtClean="0"/>
              <a:t>LA CACCIA ALLE UOVA</a:t>
            </a:r>
            <a:endParaRPr lang="it-IT" b="1" dirty="0"/>
          </a:p>
        </p:txBody>
      </p:sp>
      <p:sp>
        <p:nvSpPr>
          <p:cNvPr id="6" name="Segnaposto contenuto 5"/>
          <p:cNvSpPr>
            <a:spLocks noGrp="1"/>
          </p:cNvSpPr>
          <p:nvPr>
            <p:ph sz="quarter" idx="1"/>
          </p:nvPr>
        </p:nvSpPr>
        <p:spPr>
          <a:xfrm>
            <a:off x="663702" y="1124744"/>
            <a:ext cx="8832850" cy="4971256"/>
          </a:xfrm>
        </p:spPr>
        <p:txBody>
          <a:bodyPr/>
          <a:lstStyle/>
          <a:p>
            <a:pPr marL="0" indent="0" algn="just">
              <a:buNone/>
            </a:pPr>
            <a:r>
              <a:rPr lang="it-IT" sz="2400" dirty="0" smtClean="0"/>
              <a:t>L’ultimo giorno, prima dell’arrivo dei bambini a scuola, «Bunny» nasconderà delle piccole uova di cioccolato nella scuola. Si tratta della tradizionale «</a:t>
            </a:r>
            <a:r>
              <a:rPr lang="it-IT" sz="2400" dirty="0" err="1" smtClean="0"/>
              <a:t>Egg</a:t>
            </a:r>
            <a:r>
              <a:rPr lang="it-IT" sz="2400" dirty="0" smtClean="0"/>
              <a:t> </a:t>
            </a:r>
            <a:r>
              <a:rPr lang="it-IT" sz="2400" dirty="0" err="1" smtClean="0"/>
              <a:t>Hunt</a:t>
            </a:r>
            <a:r>
              <a:rPr lang="it-IT" sz="2400" dirty="0" smtClean="0"/>
              <a:t>» che tutti i bambini del suo Paese fanno la mattina di Pasqua. Ogni bimbo, munito di un cestino, dovrà raccoglierne il più possibile ma… Non è una gara! Il bottino sarà ripartito equamente fra tutti i partecipanti. </a:t>
            </a:r>
          </a:p>
          <a:p>
            <a:pPr marL="0" indent="0">
              <a:buNone/>
            </a:pPr>
            <a:endParaRPr lang="it-IT"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784" y="4005064"/>
            <a:ext cx="3949691" cy="2618817"/>
          </a:xfrm>
          <a:prstGeom prst="rect">
            <a:avLst/>
          </a:prstGeom>
        </p:spPr>
      </p:pic>
    </p:spTree>
    <p:extLst>
      <p:ext uri="{BB962C8B-B14F-4D97-AF65-F5344CB8AC3E}">
        <p14:creationId xmlns:p14="http://schemas.microsoft.com/office/powerpoint/2010/main" val="209293401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Indossiamo tutti le orecchie come Bunny!</a:t>
            </a:r>
            <a:endParaRPr lang="it-IT" b="1" dirty="0"/>
          </a:p>
        </p:txBody>
      </p:sp>
      <p:sp>
        <p:nvSpPr>
          <p:cNvPr id="3" name="Segnaposto contenuto 2"/>
          <p:cNvSpPr>
            <a:spLocks noGrp="1"/>
          </p:cNvSpPr>
          <p:nvPr>
            <p:ph sz="quarter" idx="1"/>
          </p:nvPr>
        </p:nvSpPr>
        <p:spPr/>
        <p:txBody>
          <a:bodyPr/>
          <a:lstStyle/>
          <a:p>
            <a:pPr marL="0" indent="0" algn="just">
              <a:buNone/>
            </a:pPr>
            <a:r>
              <a:rPr lang="it-IT" dirty="0" smtClean="0"/>
              <a:t>I bambini indosseranno le orecchie che hanno preparato in precedenza per l’ultima fase dell’attività.</a:t>
            </a:r>
          </a:p>
          <a:p>
            <a:pPr marL="0" indent="0" algn="just">
              <a:buNone/>
            </a:pPr>
            <a:r>
              <a:rPr lang="it-IT" dirty="0" smtClean="0"/>
              <a:t>Si recheranno in palestra per mimare una filastrocca in inglese e fare un bel girotondo con Bunny che deve ripartire.</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704" y="3717032"/>
            <a:ext cx="4010025" cy="2857500"/>
          </a:xfrm>
          <a:prstGeom prst="rect">
            <a:avLst/>
          </a:prstGeom>
        </p:spPr>
      </p:pic>
    </p:spTree>
    <p:extLst>
      <p:ext uri="{BB962C8B-B14F-4D97-AF65-F5344CB8AC3E}">
        <p14:creationId xmlns:p14="http://schemas.microsoft.com/office/powerpoint/2010/main" val="1158860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60">
          <a:fgClr>
            <a:srgbClr val="2CE0D7"/>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b="1" dirty="0" smtClean="0"/>
              <a:t>ENGLISH TIME…</a:t>
            </a:r>
            <a:endParaRPr lang="it-IT" sz="4800" b="1" dirty="0"/>
          </a:p>
        </p:txBody>
      </p:sp>
      <p:sp>
        <p:nvSpPr>
          <p:cNvPr id="3" name="Segnaposto contenuto 2"/>
          <p:cNvSpPr>
            <a:spLocks noGrp="1"/>
          </p:cNvSpPr>
          <p:nvPr>
            <p:ph sz="quarter" idx="1"/>
          </p:nvPr>
        </p:nvSpPr>
        <p:spPr>
          <a:xfrm>
            <a:off x="660400" y="1124744"/>
            <a:ext cx="4210050" cy="5328592"/>
          </a:xfrm>
        </p:spPr>
        <p:txBody>
          <a:bodyPr>
            <a:noAutofit/>
          </a:bodyPr>
          <a:lstStyle/>
          <a:p>
            <a:pPr marL="0" indent="0">
              <a:buNone/>
            </a:pPr>
            <a:r>
              <a:rPr lang="en-US" sz="3200" b="1" dirty="0" smtClean="0"/>
              <a:t>Easter Bunny</a:t>
            </a:r>
            <a:endParaRPr lang="en-US" sz="3200" b="1" dirty="0"/>
          </a:p>
          <a:p>
            <a:pPr marL="0" indent="0">
              <a:buNone/>
            </a:pPr>
            <a:r>
              <a:rPr lang="en-US" sz="2400" b="1" dirty="0"/>
              <a:t>The Easter Bunny's feet</a:t>
            </a:r>
          </a:p>
          <a:p>
            <a:pPr marL="0" indent="0">
              <a:buNone/>
            </a:pPr>
            <a:r>
              <a:rPr lang="en-US" sz="2400" b="1" dirty="0" smtClean="0"/>
              <a:t>go </a:t>
            </a:r>
            <a:r>
              <a:rPr lang="en-US" sz="2400" b="1" dirty="0"/>
              <a:t>hop, hop, hop</a:t>
            </a:r>
            <a:r>
              <a:rPr lang="en-US" sz="2400" b="1" dirty="0" smtClean="0"/>
              <a:t>,</a:t>
            </a:r>
          </a:p>
          <a:p>
            <a:pPr marL="0" indent="0">
              <a:buNone/>
            </a:pPr>
            <a:r>
              <a:rPr lang="en-US" sz="2400" b="1" dirty="0" smtClean="0"/>
              <a:t>(</a:t>
            </a:r>
            <a:r>
              <a:rPr lang="en-US" sz="2400" b="1" dirty="0" err="1" smtClean="0"/>
              <a:t>Saltelli</a:t>
            </a:r>
            <a:r>
              <a:rPr lang="en-US" sz="2400" b="1" dirty="0" smtClean="0"/>
              <a:t> </a:t>
            </a:r>
            <a:r>
              <a:rPr lang="en-US" sz="2400" b="1" dirty="0" err="1" smtClean="0"/>
              <a:t>sul</a:t>
            </a:r>
            <a:r>
              <a:rPr lang="en-US" sz="2400" b="1" dirty="0" smtClean="0"/>
              <a:t> </a:t>
            </a:r>
            <a:r>
              <a:rPr lang="en-US" sz="2400" b="1" dirty="0" err="1" smtClean="0"/>
              <a:t>posto</a:t>
            </a:r>
            <a:r>
              <a:rPr lang="en-US" sz="2400" b="1" dirty="0" smtClean="0"/>
              <a:t>)</a:t>
            </a:r>
            <a:endParaRPr lang="en-US" sz="2400" b="1" dirty="0"/>
          </a:p>
          <a:p>
            <a:pPr marL="0" indent="0">
              <a:buNone/>
            </a:pPr>
            <a:r>
              <a:rPr lang="en-US" sz="2400" b="1" dirty="0" smtClean="0"/>
              <a:t>and </a:t>
            </a:r>
            <a:r>
              <a:rPr lang="en-US" sz="2400" b="1" dirty="0"/>
              <a:t>his big pink ears</a:t>
            </a:r>
          </a:p>
          <a:p>
            <a:pPr marL="0" indent="0">
              <a:buNone/>
            </a:pPr>
            <a:r>
              <a:rPr lang="en-US" sz="2400" b="1" dirty="0" smtClean="0"/>
              <a:t>go </a:t>
            </a:r>
            <a:r>
              <a:rPr lang="en-US" sz="2400" b="1" dirty="0"/>
              <a:t>flop, flop, flop</a:t>
            </a:r>
            <a:r>
              <a:rPr lang="en-US" sz="2400" b="1" dirty="0" smtClean="0"/>
              <a:t>.</a:t>
            </a:r>
          </a:p>
          <a:p>
            <a:pPr marL="0" indent="0">
              <a:buNone/>
            </a:pPr>
            <a:r>
              <a:rPr lang="en-US" sz="2400" b="1" dirty="0" smtClean="0"/>
              <a:t>(Mani </a:t>
            </a:r>
            <a:r>
              <a:rPr lang="en-US" sz="2400" b="1" dirty="0" err="1" smtClean="0"/>
              <a:t>che</a:t>
            </a:r>
            <a:r>
              <a:rPr lang="en-US" sz="2400" b="1" dirty="0" smtClean="0"/>
              <a:t> </a:t>
            </a:r>
            <a:r>
              <a:rPr lang="en-US" sz="2400" b="1" dirty="0" err="1" smtClean="0"/>
              <a:t>muovono</a:t>
            </a:r>
            <a:r>
              <a:rPr lang="en-US" sz="2400" b="1" dirty="0" smtClean="0"/>
              <a:t> </a:t>
            </a:r>
            <a:r>
              <a:rPr lang="en-US" sz="2400" b="1" dirty="0" err="1" smtClean="0"/>
              <a:t>orecchie</a:t>
            </a:r>
            <a:r>
              <a:rPr lang="en-US" sz="2400" b="1" dirty="0" smtClean="0"/>
              <a:t> </a:t>
            </a:r>
            <a:r>
              <a:rPr lang="en-US" sz="2400" b="1" dirty="0" err="1" smtClean="0"/>
              <a:t>immaginarie</a:t>
            </a:r>
            <a:r>
              <a:rPr lang="en-US" sz="2400" b="1" dirty="0" smtClean="0"/>
              <a:t>)</a:t>
            </a:r>
            <a:endParaRPr lang="en-US" sz="2400" b="1" dirty="0"/>
          </a:p>
          <a:p>
            <a:pPr marL="0" indent="0">
              <a:buNone/>
            </a:pPr>
            <a:r>
              <a:rPr lang="en-US" sz="2400" b="1" dirty="0"/>
              <a:t>He is </a:t>
            </a:r>
            <a:r>
              <a:rPr lang="en-US" sz="2400" b="1" dirty="0" smtClean="0"/>
              <a:t>running </a:t>
            </a:r>
            <a:r>
              <a:rPr lang="en-US" sz="2400" b="1" dirty="0"/>
              <a:t>on his </a:t>
            </a:r>
            <a:r>
              <a:rPr lang="en-US" sz="2400" b="1" dirty="0" smtClean="0"/>
              <a:t>way</a:t>
            </a:r>
            <a:endParaRPr lang="en-US" sz="2400" b="1" dirty="0"/>
          </a:p>
          <a:p>
            <a:pPr marL="0" indent="0">
              <a:buNone/>
            </a:pPr>
            <a:r>
              <a:rPr lang="en-US" sz="2400" b="1" dirty="0" smtClean="0"/>
              <a:t>to bring </a:t>
            </a:r>
            <a:r>
              <a:rPr lang="en-US" sz="2400" b="1" dirty="0"/>
              <a:t>eggs on Easter Day,</a:t>
            </a:r>
          </a:p>
          <a:p>
            <a:pPr marL="0" indent="0">
              <a:buNone/>
            </a:pPr>
            <a:r>
              <a:rPr lang="en-US" sz="2400" b="1" dirty="0" smtClean="0"/>
              <a:t>with </a:t>
            </a:r>
            <a:r>
              <a:rPr lang="en-US" sz="2400" b="1" dirty="0"/>
              <a:t>a hop, flop, hop, flop, hop.</a:t>
            </a:r>
            <a:endParaRPr lang="it-IT" sz="2400" b="1" dirty="0"/>
          </a:p>
        </p:txBody>
      </p:sp>
      <p:sp>
        <p:nvSpPr>
          <p:cNvPr id="7" name="Segnaposto contenuto 6"/>
          <p:cNvSpPr>
            <a:spLocks noGrp="1"/>
          </p:cNvSpPr>
          <p:nvPr>
            <p:ph sz="quarter" idx="2"/>
          </p:nvPr>
        </p:nvSpPr>
        <p:spPr>
          <a:xfrm>
            <a:off x="5248643" y="1052736"/>
            <a:ext cx="4210050" cy="5108831"/>
          </a:xfrm>
        </p:spPr>
        <p:txBody>
          <a:bodyPr/>
          <a:lstStyle/>
          <a:p>
            <a:pPr marL="0" indent="0">
              <a:buNone/>
            </a:pPr>
            <a:r>
              <a:rPr lang="it-IT" dirty="0" smtClean="0">
                <a:solidFill>
                  <a:schemeClr val="accent2">
                    <a:lumMod val="75000"/>
                  </a:schemeClr>
                </a:solidFill>
              </a:rPr>
              <a:t>Ed ora tutti in palestra con Bunny per mimare questa deliziosa filastrocca!</a:t>
            </a:r>
            <a:endParaRPr lang="it-IT" dirty="0">
              <a:solidFill>
                <a:schemeClr val="accent2">
                  <a:lumMod val="75000"/>
                </a:schemeClr>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264" y="3717032"/>
            <a:ext cx="2437703" cy="2979415"/>
          </a:xfrm>
          <a:prstGeom prst="rect">
            <a:avLst/>
          </a:prstGeom>
        </p:spPr>
      </p:pic>
    </p:spTree>
    <p:extLst>
      <p:ext uri="{BB962C8B-B14F-4D97-AF65-F5344CB8AC3E}">
        <p14:creationId xmlns:p14="http://schemas.microsoft.com/office/powerpoint/2010/main" val="83856139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par>
                          <p:cTn id="36" fill="hold">
                            <p:stCondLst>
                              <p:cond delay="16000"/>
                            </p:stCondLst>
                            <p:childTnLst>
                              <p:par>
                                <p:cTn id="37" presetID="6" presetClass="entr" presetSubtype="16"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childTnLst>
                          </p:cTn>
                        </p:par>
                        <p:par>
                          <p:cTn id="40" fill="hold">
                            <p:stCondLst>
                              <p:cond delay="18000"/>
                            </p:stCondLst>
                            <p:childTnLst>
                              <p:par>
                                <p:cTn id="41" presetID="6" presetClass="entr" presetSubtype="16"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ircle(in)">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6000" dirty="0" smtClean="0"/>
              <a:t>DEBRIEFING</a:t>
            </a:r>
            <a:endParaRPr lang="it-IT" sz="6000" dirty="0"/>
          </a:p>
        </p:txBody>
      </p:sp>
      <p:sp>
        <p:nvSpPr>
          <p:cNvPr id="3" name="Segnaposto contenuto 2"/>
          <p:cNvSpPr>
            <a:spLocks noGrp="1"/>
          </p:cNvSpPr>
          <p:nvPr>
            <p:ph sz="quarter" idx="1"/>
          </p:nvPr>
        </p:nvSpPr>
        <p:spPr>
          <a:xfrm>
            <a:off x="663702" y="1124744"/>
            <a:ext cx="8832850" cy="4971256"/>
          </a:xfrm>
        </p:spPr>
        <p:txBody>
          <a:bodyPr/>
          <a:lstStyle/>
          <a:p>
            <a:pPr marL="0" indent="0">
              <a:buNone/>
            </a:pPr>
            <a:r>
              <a:rPr lang="it-IT" dirty="0" smtClean="0"/>
              <a:t>Bunny è partito per tornare in Inghilterra. Pongo delle domande ai bimbi, disposti in </a:t>
            </a:r>
            <a:r>
              <a:rPr lang="it-IT" dirty="0" err="1" smtClean="0"/>
              <a:t>circle</a:t>
            </a:r>
            <a:r>
              <a:rPr lang="it-IT" dirty="0" smtClean="0"/>
              <a:t> time:</a:t>
            </a:r>
          </a:p>
          <a:p>
            <a:pPr marL="0" indent="0">
              <a:buNone/>
            </a:pPr>
            <a:r>
              <a:rPr lang="it-IT" dirty="0" smtClean="0"/>
              <a:t>-E’ stato bello conoscere Bunny?</a:t>
            </a:r>
          </a:p>
          <a:p>
            <a:pPr marL="0" indent="0">
              <a:buNone/>
            </a:pPr>
            <a:r>
              <a:rPr lang="it-IT" dirty="0" smtClean="0"/>
              <a:t>-Ti è piaciuto festeggiare la Pasqua come Bunny?</a:t>
            </a:r>
          </a:p>
          <a:p>
            <a:pPr marL="0" indent="0">
              <a:buNone/>
            </a:pPr>
            <a:r>
              <a:rPr lang="it-IT" dirty="0" smtClean="0"/>
              <a:t>-Se venisse a trovarci un nuovo amico saresti contento?</a:t>
            </a:r>
          </a:p>
          <a:p>
            <a:pPr marL="0" indent="0">
              <a:buNone/>
            </a:pPr>
            <a:r>
              <a:rPr lang="it-IT" dirty="0" smtClean="0"/>
              <a:t>I bambini attiveranno la </a:t>
            </a:r>
            <a:r>
              <a:rPr lang="it-IT" dirty="0" err="1" smtClean="0"/>
              <a:t>metacognizione</a:t>
            </a:r>
            <a:r>
              <a:rPr lang="it-IT" dirty="0" smtClean="0"/>
              <a:t> su quanto hanno appreso e vissuto emotivamente.</a:t>
            </a:r>
          </a:p>
          <a:p>
            <a:pPr marL="0" indent="0">
              <a:buNone/>
            </a:pPr>
            <a:endParaRPr lang="it-IT" dirty="0"/>
          </a:p>
        </p:txBody>
      </p:sp>
    </p:spTree>
    <p:extLst>
      <p:ext uri="{BB962C8B-B14F-4D97-AF65-F5344CB8AC3E}">
        <p14:creationId xmlns:p14="http://schemas.microsoft.com/office/powerpoint/2010/main" val="39152131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latin typeface="Algerian" pitchFamily="82" charset="0"/>
              </a:rPr>
              <a:t>COMPETENZE ACQUISITE</a:t>
            </a:r>
            <a:endParaRPr lang="it-IT" b="1" dirty="0">
              <a:latin typeface="Algerian" pitchFamily="82" charset="0"/>
            </a:endParaRPr>
          </a:p>
        </p:txBody>
      </p:sp>
      <p:pic>
        <p:nvPicPr>
          <p:cNvPr id="4" name="Segnaposto contenuto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104244" y="4840340"/>
            <a:ext cx="2785442" cy="2017660"/>
          </a:xfrm>
        </p:spPr>
      </p:pic>
      <p:sp>
        <p:nvSpPr>
          <p:cNvPr id="3" name="Segnaposto contenuto 2"/>
          <p:cNvSpPr>
            <a:spLocks noGrp="1"/>
          </p:cNvSpPr>
          <p:nvPr>
            <p:ph sz="quarter" idx="2"/>
          </p:nvPr>
        </p:nvSpPr>
        <p:spPr>
          <a:xfrm>
            <a:off x="416496" y="1589567"/>
            <a:ext cx="9042197" cy="4572000"/>
          </a:xfrm>
        </p:spPr>
        <p:txBody>
          <a:bodyPr/>
          <a:lstStyle/>
          <a:p>
            <a:pPr marL="342900" lvl="0" indent="-342900">
              <a:spcAft>
                <a:spcPts val="0"/>
              </a:spcAft>
              <a:buFont typeface="Times New Roman"/>
              <a:buChar char="-"/>
              <a:tabLst>
                <a:tab pos="1828800" algn="l"/>
              </a:tabLst>
            </a:pPr>
            <a:r>
              <a:rPr lang="it-IT" sz="3200" dirty="0" smtClean="0">
                <a:latin typeface="Times New Roman"/>
                <a:ea typeface="Times New Roman"/>
              </a:rPr>
              <a:t>Il bambino conosce </a:t>
            </a:r>
            <a:r>
              <a:rPr lang="it-IT" sz="3200" dirty="0">
                <a:latin typeface="Times New Roman"/>
                <a:ea typeface="Times New Roman"/>
              </a:rPr>
              <a:t>il valore della </a:t>
            </a:r>
            <a:r>
              <a:rPr lang="it-IT" sz="3200" dirty="0" smtClean="0">
                <a:latin typeface="Times New Roman"/>
                <a:ea typeface="Times New Roman"/>
              </a:rPr>
              <a:t>diversità.</a:t>
            </a:r>
            <a:endParaRPr lang="it-IT" sz="3600" dirty="0">
              <a:latin typeface="Times New Roman"/>
              <a:ea typeface="Times New Roman"/>
            </a:endParaRPr>
          </a:p>
          <a:p>
            <a:pPr marL="342900" lvl="0" indent="-342900">
              <a:spcAft>
                <a:spcPts val="0"/>
              </a:spcAft>
              <a:buFont typeface="Times New Roman"/>
              <a:buChar char="-"/>
              <a:tabLst>
                <a:tab pos="1828800" algn="l"/>
              </a:tabLst>
            </a:pPr>
            <a:r>
              <a:rPr lang="it-IT" sz="3200" dirty="0" smtClean="0">
                <a:latin typeface="Times New Roman"/>
                <a:ea typeface="Times New Roman"/>
              </a:rPr>
              <a:t>Comprende </a:t>
            </a:r>
            <a:r>
              <a:rPr lang="it-IT" sz="3200" dirty="0">
                <a:latin typeface="Times New Roman"/>
                <a:ea typeface="Times New Roman"/>
              </a:rPr>
              <a:t>in maniera personalizzata i valori della </a:t>
            </a:r>
            <a:r>
              <a:rPr lang="it-IT" sz="3200" dirty="0" smtClean="0">
                <a:latin typeface="Times New Roman"/>
                <a:ea typeface="Times New Roman"/>
              </a:rPr>
              <a:t>propria cultura</a:t>
            </a:r>
            <a:r>
              <a:rPr lang="it-IT" sz="3200" dirty="0">
                <a:latin typeface="Times New Roman"/>
                <a:ea typeface="Times New Roman"/>
              </a:rPr>
              <a:t>, riconoscendoli come universalmente condivisi.</a:t>
            </a:r>
            <a:endParaRPr lang="it-IT" sz="3600" dirty="0">
              <a:latin typeface="Times New Roman"/>
              <a:ea typeface="Times New Roman"/>
            </a:endParaRPr>
          </a:p>
          <a:p>
            <a:pPr marL="342900" lvl="0" indent="-342900">
              <a:spcAft>
                <a:spcPts val="0"/>
              </a:spcAft>
              <a:buFont typeface="Times New Roman"/>
              <a:buChar char="-"/>
              <a:tabLst>
                <a:tab pos="1828800" algn="l"/>
              </a:tabLst>
            </a:pPr>
            <a:r>
              <a:rPr lang="it-IT" sz="3200" dirty="0" smtClean="0">
                <a:latin typeface="Times New Roman"/>
                <a:ea typeface="Times New Roman"/>
              </a:rPr>
              <a:t>Sviluppa </a:t>
            </a:r>
            <a:r>
              <a:rPr lang="it-IT" sz="3200" dirty="0">
                <a:latin typeface="Times New Roman"/>
                <a:ea typeface="Times New Roman"/>
              </a:rPr>
              <a:t>la capacità di comprendere i bisogni e le intenzioni degli altri superando il proprio punto di vista.</a:t>
            </a:r>
            <a:endParaRPr lang="it-IT" sz="3600" dirty="0">
              <a:latin typeface="Times New Roman"/>
              <a:ea typeface="Times New Roman"/>
            </a:endParaRPr>
          </a:p>
          <a:p>
            <a:pPr marL="0" indent="0">
              <a:buNone/>
            </a:pPr>
            <a:endParaRPr lang="it-IT" dirty="0"/>
          </a:p>
        </p:txBody>
      </p:sp>
    </p:spTree>
    <p:extLst>
      <p:ext uri="{BB962C8B-B14F-4D97-AF65-F5344CB8AC3E}">
        <p14:creationId xmlns:p14="http://schemas.microsoft.com/office/powerpoint/2010/main" val="4926861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scelta del personaggio mediatore</a:t>
            </a:r>
            <a:endParaRPr lang="it-IT" b="1" dirty="0"/>
          </a:p>
        </p:txBody>
      </p:sp>
      <p:sp>
        <p:nvSpPr>
          <p:cNvPr id="3" name="Segnaposto contenuto 2"/>
          <p:cNvSpPr>
            <a:spLocks noGrp="1"/>
          </p:cNvSpPr>
          <p:nvPr>
            <p:ph sz="quarter" idx="1"/>
          </p:nvPr>
        </p:nvSpPr>
        <p:spPr>
          <a:xfrm>
            <a:off x="632520" y="1124744"/>
            <a:ext cx="8832850" cy="4495800"/>
          </a:xfrm>
        </p:spPr>
        <p:txBody>
          <a:bodyPr>
            <a:normAutofit/>
          </a:bodyPr>
          <a:lstStyle/>
          <a:p>
            <a:pPr marL="0" indent="0" algn="just">
              <a:buNone/>
            </a:pPr>
            <a:r>
              <a:rPr lang="it-IT" sz="3200" dirty="0" smtClean="0">
                <a:latin typeface="Arial" pitchFamily="34" charset="0"/>
                <a:cs typeface="Arial" pitchFamily="34" charset="0"/>
              </a:rPr>
              <a:t>Ho scelto di avvalermi di un coniglietto di peluche che svolgerà il ruolo di mediatore.</a:t>
            </a:r>
          </a:p>
          <a:p>
            <a:pPr marL="0" indent="0" algn="just">
              <a:buNone/>
            </a:pPr>
            <a:r>
              <a:rPr lang="it-IT" sz="3200" dirty="0" smtClean="0">
                <a:latin typeface="Arial" pitchFamily="34" charset="0"/>
                <a:cs typeface="Arial" pitchFamily="34" charset="0"/>
              </a:rPr>
              <a:t>Esso rappresenta lo straniero, è simpatico ed allegro e porta nella scuola una ventata di novità con le sue tradizioni pasquali.</a:t>
            </a:r>
          </a:p>
          <a:p>
            <a:pPr marL="0" indent="0" algn="just">
              <a:buNone/>
            </a:pPr>
            <a:r>
              <a:rPr lang="it-IT" sz="3200" dirty="0" smtClean="0">
                <a:latin typeface="Arial" pitchFamily="34" charset="0"/>
                <a:cs typeface="Arial" pitchFamily="34" charset="0"/>
              </a:rPr>
              <a:t>Nello stesso tempo il coniglietto libererà i bambini non italiani presenti nella sezione dal peso della diversità.</a:t>
            </a:r>
            <a:endParaRPr lang="it-IT" sz="3200" dirty="0">
              <a:latin typeface="Arial" pitchFamily="34" charset="0"/>
              <a:cs typeface="Arial" pitchFamily="34" charset="0"/>
            </a:endParaRPr>
          </a:p>
        </p:txBody>
      </p:sp>
    </p:spTree>
    <p:extLst>
      <p:ext uri="{BB962C8B-B14F-4D97-AF65-F5344CB8AC3E}">
        <p14:creationId xmlns:p14="http://schemas.microsoft.com/office/powerpoint/2010/main" val="4137516832"/>
      </p:ext>
    </p:extLst>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4900" dirty="0" smtClean="0">
                <a:latin typeface="Aharoni" pitchFamily="2" charset="-79"/>
                <a:cs typeface="Aharoni" pitchFamily="2" charset="-79"/>
              </a:rPr>
              <a:t>       I FANTASTICI QUATTRO</a:t>
            </a:r>
            <a:r>
              <a:rPr lang="it-IT" dirty="0" smtClean="0"/>
              <a:t/>
            </a:r>
            <a:br>
              <a:rPr lang="it-IT" dirty="0" smtClean="0"/>
            </a:br>
            <a:r>
              <a:rPr lang="it-IT" dirty="0" smtClean="0"/>
              <a:t>       </a:t>
            </a:r>
            <a:r>
              <a:rPr lang="it-IT" dirty="0" smtClean="0">
                <a:latin typeface="Algerian" pitchFamily="82" charset="0"/>
              </a:rPr>
              <a:t>I PILASTRI DELL’EDUCAZIONE</a:t>
            </a:r>
            <a:endParaRPr lang="it-IT" dirty="0">
              <a:latin typeface="Algerian" pitchFamily="82" charset="0"/>
            </a:endParaRPr>
          </a:p>
        </p:txBody>
      </p:sp>
      <p:sp>
        <p:nvSpPr>
          <p:cNvPr id="3" name="Segnaposto contenuto 2"/>
          <p:cNvSpPr>
            <a:spLocks noGrp="1"/>
          </p:cNvSpPr>
          <p:nvPr>
            <p:ph sz="quarter" idx="1"/>
          </p:nvPr>
        </p:nvSpPr>
        <p:spPr/>
        <p:txBody>
          <a:bodyPr/>
          <a:lstStyle/>
          <a:p>
            <a:pPr marL="0" indent="0">
              <a:buNone/>
            </a:pP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1" y="0"/>
            <a:ext cx="1494555" cy="1916832"/>
          </a:xfrm>
          <a:prstGeom prst="rect">
            <a:avLst/>
          </a:prstGeom>
        </p:spPr>
      </p:pic>
      <p:graphicFrame>
        <p:nvGraphicFramePr>
          <p:cNvPr id="7" name="Diagramma 6"/>
          <p:cNvGraphicFramePr/>
          <p:nvPr>
            <p:extLst>
              <p:ext uri="{D42A27DB-BD31-4B8C-83A1-F6EECF244321}">
                <p14:modId xmlns:p14="http://schemas.microsoft.com/office/powerpoint/2010/main" val="763305265"/>
              </p:ext>
            </p:extLst>
          </p:nvPr>
        </p:nvGraphicFramePr>
        <p:xfrm>
          <a:off x="1651000" y="1397000"/>
          <a:ext cx="6604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7185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latin typeface="Arial Rounded MT Bold" pitchFamily="34" charset="0"/>
              </a:rPr>
              <a:t>IO PICCOLO CITTADINO EUROPEO…</a:t>
            </a:r>
            <a:endParaRPr lang="it-IT" sz="3200" b="1" dirty="0">
              <a:latin typeface="Arial Rounded MT Bold" pitchFamily="34" charset="0"/>
            </a:endParaRPr>
          </a:p>
        </p:txBody>
      </p:sp>
      <p:sp>
        <p:nvSpPr>
          <p:cNvPr id="3" name="Segnaposto contenuto 2"/>
          <p:cNvSpPr>
            <a:spLocks noGrp="1"/>
          </p:cNvSpPr>
          <p:nvPr>
            <p:ph sz="quarter" idx="1"/>
          </p:nvPr>
        </p:nvSpPr>
        <p:spPr/>
        <p:txBody>
          <a:bodyPr>
            <a:normAutofit fontScale="92500" lnSpcReduction="20000"/>
          </a:bodyPr>
          <a:lstStyle/>
          <a:p>
            <a:pPr marL="0" indent="0">
              <a:buNone/>
            </a:pPr>
            <a:r>
              <a:rPr lang="it-IT" sz="3200" dirty="0" smtClean="0">
                <a:solidFill>
                  <a:schemeClr val="accent1">
                    <a:lumMod val="75000"/>
                  </a:schemeClr>
                </a:solidFill>
                <a:latin typeface="Arial Black" pitchFamily="34" charset="0"/>
              </a:rPr>
              <a:t>           </a:t>
            </a:r>
            <a:r>
              <a:rPr lang="it-IT" sz="3200" dirty="0" smtClean="0">
                <a:solidFill>
                  <a:schemeClr val="accent1">
                    <a:lumMod val="75000"/>
                  </a:schemeClr>
                </a:solidFill>
                <a:latin typeface="Arial Black" pitchFamily="34" charset="0"/>
              </a:rPr>
              <a:t>    COMPETENZE CHIAVE</a:t>
            </a:r>
          </a:p>
          <a:p>
            <a:pPr marL="0" indent="0">
              <a:buNone/>
            </a:pPr>
            <a:endParaRPr lang="it-IT" sz="2600" dirty="0" smtClean="0">
              <a:solidFill>
                <a:schemeClr val="accent1">
                  <a:lumMod val="75000"/>
                </a:schemeClr>
              </a:solidFill>
              <a:latin typeface="Arial Black" pitchFamily="34" charset="0"/>
            </a:endParaRPr>
          </a:p>
          <a:p>
            <a:pPr marL="0" indent="0">
              <a:buNone/>
            </a:pPr>
            <a:r>
              <a:rPr lang="it-IT" sz="2600" dirty="0" smtClean="0">
                <a:solidFill>
                  <a:schemeClr val="accent1">
                    <a:lumMod val="75000"/>
                  </a:schemeClr>
                </a:solidFill>
                <a:latin typeface="Arial Black" pitchFamily="34" charset="0"/>
              </a:rPr>
              <a:t>Comunicazione nella madrelingua</a:t>
            </a:r>
          </a:p>
          <a:p>
            <a:pPr marL="0" indent="0">
              <a:buNone/>
            </a:pPr>
            <a:r>
              <a:rPr lang="it-IT" sz="2600" dirty="0" smtClean="0">
                <a:solidFill>
                  <a:schemeClr val="accent1">
                    <a:lumMod val="75000"/>
                  </a:schemeClr>
                </a:solidFill>
                <a:latin typeface="Arial Black" pitchFamily="34" charset="0"/>
              </a:rPr>
              <a:t>Comunicazione nella lingua straniera</a:t>
            </a:r>
          </a:p>
          <a:p>
            <a:pPr marL="0" indent="0">
              <a:buNone/>
            </a:pPr>
            <a:r>
              <a:rPr lang="it-IT" sz="2600" dirty="0" smtClean="0">
                <a:solidFill>
                  <a:schemeClr val="accent1">
                    <a:lumMod val="75000"/>
                  </a:schemeClr>
                </a:solidFill>
                <a:latin typeface="Arial Black" pitchFamily="34" charset="0"/>
              </a:rPr>
              <a:t>Competenza matematica e competenze di base in scienza e tecnologia</a:t>
            </a:r>
          </a:p>
          <a:p>
            <a:pPr marL="0" indent="0">
              <a:buNone/>
            </a:pPr>
            <a:r>
              <a:rPr lang="it-IT" sz="2600" dirty="0">
                <a:solidFill>
                  <a:schemeClr val="accent1">
                    <a:lumMod val="75000"/>
                  </a:schemeClr>
                </a:solidFill>
                <a:latin typeface="Arial Black" pitchFamily="34" charset="0"/>
              </a:rPr>
              <a:t>Competenza </a:t>
            </a:r>
            <a:r>
              <a:rPr lang="it-IT" sz="2600" dirty="0" smtClean="0">
                <a:solidFill>
                  <a:schemeClr val="accent1">
                    <a:lumMod val="75000"/>
                  </a:schemeClr>
                </a:solidFill>
                <a:latin typeface="Arial Black" pitchFamily="34" charset="0"/>
              </a:rPr>
              <a:t>digitale</a:t>
            </a:r>
            <a:endParaRPr lang="it-IT" sz="2600" dirty="0" smtClean="0">
              <a:solidFill>
                <a:schemeClr val="accent1">
                  <a:lumMod val="75000"/>
                </a:schemeClr>
              </a:solidFill>
              <a:latin typeface="Arial Black" pitchFamily="34" charset="0"/>
            </a:endParaRPr>
          </a:p>
          <a:p>
            <a:pPr marL="0" indent="0">
              <a:buNone/>
            </a:pPr>
            <a:r>
              <a:rPr lang="it-IT" sz="2600" dirty="0" smtClean="0">
                <a:solidFill>
                  <a:schemeClr val="accent1">
                    <a:lumMod val="75000"/>
                  </a:schemeClr>
                </a:solidFill>
                <a:latin typeface="Arial Black" pitchFamily="34" charset="0"/>
              </a:rPr>
              <a:t>Imparare ad imparare</a:t>
            </a:r>
          </a:p>
          <a:p>
            <a:pPr marL="0" indent="0">
              <a:buNone/>
            </a:pPr>
            <a:r>
              <a:rPr lang="it-IT" sz="2600" dirty="0" smtClean="0">
                <a:solidFill>
                  <a:schemeClr val="accent1">
                    <a:lumMod val="75000"/>
                  </a:schemeClr>
                </a:solidFill>
                <a:latin typeface="Arial Black" pitchFamily="34" charset="0"/>
              </a:rPr>
              <a:t>Competenze sociali e civiche</a:t>
            </a:r>
          </a:p>
          <a:p>
            <a:pPr marL="0" indent="0">
              <a:buNone/>
            </a:pPr>
            <a:r>
              <a:rPr lang="it-IT" sz="2600" dirty="0" smtClean="0">
                <a:solidFill>
                  <a:schemeClr val="accent1">
                    <a:lumMod val="75000"/>
                  </a:schemeClr>
                </a:solidFill>
                <a:latin typeface="Arial Black" pitchFamily="34" charset="0"/>
              </a:rPr>
              <a:t>Spirito di iniziativa ed imprenditorialità</a:t>
            </a:r>
          </a:p>
          <a:p>
            <a:pPr marL="0" indent="0">
              <a:buNone/>
            </a:pPr>
            <a:r>
              <a:rPr lang="it-IT" sz="2600" dirty="0" smtClean="0">
                <a:solidFill>
                  <a:schemeClr val="accent1">
                    <a:lumMod val="75000"/>
                  </a:schemeClr>
                </a:solidFill>
                <a:latin typeface="Arial Black" pitchFamily="34" charset="0"/>
              </a:rPr>
              <a:t>Consapevolezza ed espressione culturale</a:t>
            </a:r>
            <a:endParaRPr lang="it-IT" sz="2600" dirty="0">
              <a:solidFill>
                <a:schemeClr val="accent1">
                  <a:lumMod val="75000"/>
                </a:schemeClr>
              </a:solidFill>
              <a:latin typeface="Arial Black"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217" y="5857848"/>
            <a:ext cx="1638182" cy="87422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757" y="5586203"/>
            <a:ext cx="1186656" cy="1095375"/>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347" y="4149081"/>
            <a:ext cx="1394821" cy="2145879"/>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8" y="991979"/>
            <a:ext cx="2192519" cy="1331489"/>
          </a:xfrm>
          <a:prstGeom prst="rect">
            <a:avLst/>
          </a:prstGeom>
        </p:spPr>
      </p:pic>
    </p:spTree>
    <p:extLst>
      <p:ext uri="{BB962C8B-B14F-4D97-AF65-F5344CB8AC3E}">
        <p14:creationId xmlns:p14="http://schemas.microsoft.com/office/powerpoint/2010/main" val="37869143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2"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anim calcmode="lin" valueType="num">
                                      <p:cBhvr>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2"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anim calcmode="lin" valueType="num">
                                      <p:cBhvr>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42"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12000"/>
                            </p:stCondLst>
                            <p:childTnLst>
                              <p:par>
                                <p:cTn id="39" presetID="42" presetClass="entr" presetSubtype="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anim calcmode="lin" valueType="num">
                                      <p:cBhvr>
                                        <p:cTn id="4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4" fill="hold">
                            <p:stCondLst>
                              <p:cond delay="14000"/>
                            </p:stCondLst>
                            <p:childTnLst>
                              <p:par>
                                <p:cTn id="45" presetID="42" presetClass="entr" presetSubtype="0"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anim calcmode="lin" valueType="num">
                                      <p:cBhvr>
                                        <p:cTn id="4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0" fill="hold">
                            <p:stCondLst>
                              <p:cond delay="16000"/>
                            </p:stCondLst>
                            <p:childTnLst>
                              <p:par>
                                <p:cTn id="51" presetID="42" presetClass="entr" presetSubtype="0"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2000"/>
                                        <p:tgtEl>
                                          <p:spTgt spid="3">
                                            <p:txEl>
                                              <p:pRg st="8" end="8"/>
                                            </p:txEl>
                                          </p:spTgt>
                                        </p:tgtEl>
                                      </p:cBhvr>
                                    </p:animEffect>
                                    <p:anim calcmode="lin" valueType="num">
                                      <p:cBhvr>
                                        <p:cTn id="5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6" fill="hold">
                            <p:stCondLst>
                              <p:cond delay="18000"/>
                            </p:stCondLst>
                            <p:childTnLst>
                              <p:par>
                                <p:cTn id="57" presetID="42" presetClass="entr" presetSubtype="0" fill="hold" grpId="0" nodeType="after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2000"/>
                                        <p:tgtEl>
                                          <p:spTgt spid="3">
                                            <p:txEl>
                                              <p:pRg st="9" end="9"/>
                                            </p:txEl>
                                          </p:spTgt>
                                        </p:tgtEl>
                                      </p:cBhvr>
                                    </p:animEffect>
                                    <p:anim calcmode="lin" valueType="num">
                                      <p:cBhvr>
                                        <p:cTn id="60"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0"/>
                            </p:stCondLst>
                            <p:childTnLst>
                              <p:par>
                                <p:cTn id="63" presetID="2" presetClass="entr" presetSubtype="4"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2000" fill="hold"/>
                                        <p:tgtEl>
                                          <p:spTgt spid="6"/>
                                        </p:tgtEl>
                                        <p:attrNameLst>
                                          <p:attrName>ppt_x</p:attrName>
                                        </p:attrNameLst>
                                      </p:cBhvr>
                                      <p:tavLst>
                                        <p:tav tm="0">
                                          <p:val>
                                            <p:strVal val="#ppt_x"/>
                                          </p:val>
                                        </p:tav>
                                        <p:tav tm="100000">
                                          <p:val>
                                            <p:strVal val="#ppt_x"/>
                                          </p:val>
                                        </p:tav>
                                      </p:tavLst>
                                    </p:anim>
                                    <p:anim calcmode="lin" valueType="num">
                                      <p:cBhvr additive="base">
                                        <p:cTn id="66" dur="20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22000"/>
                            </p:stCondLst>
                            <p:childTnLst>
                              <p:par>
                                <p:cTn id="68" presetID="22" presetClass="entr" presetSubtype="4"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2000"/>
                                        <p:tgtEl>
                                          <p:spTgt spid="4"/>
                                        </p:tgtEl>
                                      </p:cBhvr>
                                    </p:animEffect>
                                  </p:childTnLst>
                                </p:cTn>
                              </p:par>
                            </p:childTnLst>
                          </p:cTn>
                        </p:par>
                        <p:par>
                          <p:cTn id="71" fill="hold">
                            <p:stCondLst>
                              <p:cond delay="24000"/>
                            </p:stCondLst>
                            <p:childTnLst>
                              <p:par>
                                <p:cTn id="72" presetID="26"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80">
                                          <p:stCondLst>
                                            <p:cond delay="0"/>
                                          </p:stCondLst>
                                        </p:cTn>
                                        <p:tgtEl>
                                          <p:spTgt spid="5"/>
                                        </p:tgtEl>
                                      </p:cBhvr>
                                    </p:animEffect>
                                    <p:anim calcmode="lin" valueType="num">
                                      <p:cBhvr>
                                        <p:cTn id="7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0" dur="26">
                                          <p:stCondLst>
                                            <p:cond delay="650"/>
                                          </p:stCondLst>
                                        </p:cTn>
                                        <p:tgtEl>
                                          <p:spTgt spid="5"/>
                                        </p:tgtEl>
                                      </p:cBhvr>
                                      <p:to x="100000" y="60000"/>
                                    </p:animScale>
                                    <p:animScale>
                                      <p:cBhvr>
                                        <p:cTn id="81" dur="166" decel="50000">
                                          <p:stCondLst>
                                            <p:cond delay="676"/>
                                          </p:stCondLst>
                                        </p:cTn>
                                        <p:tgtEl>
                                          <p:spTgt spid="5"/>
                                        </p:tgtEl>
                                      </p:cBhvr>
                                      <p:to x="100000" y="100000"/>
                                    </p:animScale>
                                    <p:animScale>
                                      <p:cBhvr>
                                        <p:cTn id="82" dur="26">
                                          <p:stCondLst>
                                            <p:cond delay="1312"/>
                                          </p:stCondLst>
                                        </p:cTn>
                                        <p:tgtEl>
                                          <p:spTgt spid="5"/>
                                        </p:tgtEl>
                                      </p:cBhvr>
                                      <p:to x="100000" y="80000"/>
                                    </p:animScale>
                                    <p:animScale>
                                      <p:cBhvr>
                                        <p:cTn id="83" dur="166" decel="50000">
                                          <p:stCondLst>
                                            <p:cond delay="1338"/>
                                          </p:stCondLst>
                                        </p:cTn>
                                        <p:tgtEl>
                                          <p:spTgt spid="5"/>
                                        </p:tgtEl>
                                      </p:cBhvr>
                                      <p:to x="100000" y="100000"/>
                                    </p:animScale>
                                    <p:animScale>
                                      <p:cBhvr>
                                        <p:cTn id="84" dur="26">
                                          <p:stCondLst>
                                            <p:cond delay="1642"/>
                                          </p:stCondLst>
                                        </p:cTn>
                                        <p:tgtEl>
                                          <p:spTgt spid="5"/>
                                        </p:tgtEl>
                                      </p:cBhvr>
                                      <p:to x="100000" y="90000"/>
                                    </p:animScale>
                                    <p:animScale>
                                      <p:cBhvr>
                                        <p:cTn id="85" dur="166" decel="50000">
                                          <p:stCondLst>
                                            <p:cond delay="1668"/>
                                          </p:stCondLst>
                                        </p:cTn>
                                        <p:tgtEl>
                                          <p:spTgt spid="5"/>
                                        </p:tgtEl>
                                      </p:cBhvr>
                                      <p:to x="100000" y="100000"/>
                                    </p:animScale>
                                    <p:animScale>
                                      <p:cBhvr>
                                        <p:cTn id="86" dur="26">
                                          <p:stCondLst>
                                            <p:cond delay="1808"/>
                                          </p:stCondLst>
                                        </p:cTn>
                                        <p:tgtEl>
                                          <p:spTgt spid="5"/>
                                        </p:tgtEl>
                                      </p:cBhvr>
                                      <p:to x="100000" y="95000"/>
                                    </p:animScale>
                                    <p:animScale>
                                      <p:cBhvr>
                                        <p:cTn id="8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t>NELLA SCUOLA DELL’INFANZIA</a:t>
            </a:r>
            <a:br>
              <a:rPr lang="it-IT" b="1" dirty="0" smtClean="0"/>
            </a:br>
            <a:r>
              <a:rPr lang="it-IT" b="1" dirty="0" smtClean="0"/>
              <a:t>IMPARIAMO A VIVERE INSIEME</a:t>
            </a:r>
            <a:endParaRPr lang="it-IT" b="1"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04728" y="1556792"/>
            <a:ext cx="5140305" cy="4347284"/>
          </a:xfr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3599"/>
            <a:ext cx="2996130" cy="1791686"/>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320" y="4414837"/>
            <a:ext cx="1987476" cy="1639074"/>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8350" y="1353742"/>
            <a:ext cx="2412446" cy="1911399"/>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464" y="4409727"/>
            <a:ext cx="2497567" cy="2448273"/>
          </a:xfrm>
          <a:prstGeom prst="rect">
            <a:avLst/>
          </a:prstGeom>
        </p:spPr>
      </p:pic>
    </p:spTree>
    <p:extLst>
      <p:ext uri="{BB962C8B-B14F-4D97-AF65-F5344CB8AC3E}">
        <p14:creationId xmlns:p14="http://schemas.microsoft.com/office/powerpoint/2010/main" val="12786291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16" presetClass="entr" presetSubtype="2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2000"/>
                                        <p:tgtEl>
                                          <p:spTgt spid="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8000"/>
                            </p:stCondLst>
                            <p:childTnLst>
                              <p:par>
                                <p:cTn id="25" presetID="31"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p:val>
                                            <p:fltVal val="0"/>
                                          </p:val>
                                        </p:tav>
                                        <p:tav tm="100000">
                                          <p:val>
                                            <p:strVal val="#ppt_w"/>
                                          </p:val>
                                        </p:tav>
                                      </p:tavLst>
                                    </p:anim>
                                    <p:anim calcmode="lin" valueType="num">
                                      <p:cBhvr>
                                        <p:cTn id="28" dur="2000" fill="hold"/>
                                        <p:tgtEl>
                                          <p:spTgt spid="9"/>
                                        </p:tgtEl>
                                        <p:attrNameLst>
                                          <p:attrName>ppt_h</p:attrName>
                                        </p:attrNameLst>
                                      </p:cBhvr>
                                      <p:tavLst>
                                        <p:tav tm="0">
                                          <p:val>
                                            <p:fltVal val="0"/>
                                          </p:val>
                                        </p:tav>
                                        <p:tav tm="100000">
                                          <p:val>
                                            <p:strVal val="#ppt_h"/>
                                          </p:val>
                                        </p:tav>
                                      </p:tavLst>
                                    </p:anim>
                                    <p:anim calcmode="lin" valueType="num">
                                      <p:cBhvr>
                                        <p:cTn id="29" dur="2000" fill="hold"/>
                                        <p:tgtEl>
                                          <p:spTgt spid="9"/>
                                        </p:tgtEl>
                                        <p:attrNameLst>
                                          <p:attrName>style.rotation</p:attrName>
                                        </p:attrNameLst>
                                      </p:cBhvr>
                                      <p:tavLst>
                                        <p:tav tm="0">
                                          <p:val>
                                            <p:fltVal val="90"/>
                                          </p:val>
                                        </p:tav>
                                        <p:tav tm="100000">
                                          <p:val>
                                            <p:fltVal val="0"/>
                                          </p:val>
                                        </p:tav>
                                      </p:tavLst>
                                    </p:anim>
                                    <p:animEffect transition="in" filter="fade">
                                      <p:cBhvr>
                                        <p:cTn id="30" dur="2000"/>
                                        <p:tgtEl>
                                          <p:spTgt spid="9"/>
                                        </p:tgtEl>
                                      </p:cBhvr>
                                    </p:animEffect>
                                  </p:childTnLst>
                                </p:cTn>
                              </p:par>
                            </p:childTnLst>
                          </p:cTn>
                        </p:par>
                        <p:par>
                          <p:cTn id="31" fill="hold">
                            <p:stCondLst>
                              <p:cond delay="10000"/>
                            </p:stCondLst>
                            <p:childTnLst>
                              <p:par>
                                <p:cTn id="32" presetID="14"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200" b="1" dirty="0" smtClean="0">
                <a:solidFill>
                  <a:srgbClr val="D33FC8"/>
                </a:solidFill>
              </a:rPr>
              <a:t>GRIGLIA DI OSSERVAZIONE</a:t>
            </a:r>
            <a:br>
              <a:rPr lang="it-IT" sz="3200" b="1" dirty="0" smtClean="0">
                <a:solidFill>
                  <a:srgbClr val="D33FC8"/>
                </a:solidFill>
              </a:rPr>
            </a:br>
            <a:r>
              <a:rPr lang="it-IT" sz="2800" b="1" dirty="0" smtClean="0">
                <a:solidFill>
                  <a:schemeClr val="bg2">
                    <a:lumMod val="25000"/>
                  </a:schemeClr>
                </a:solidFill>
              </a:rPr>
              <a:t>LAVORO DI </a:t>
            </a:r>
            <a:r>
              <a:rPr lang="it-IT" sz="3200" b="1" dirty="0" smtClean="0">
                <a:solidFill>
                  <a:schemeClr val="bg2">
                    <a:lumMod val="25000"/>
                  </a:schemeClr>
                </a:solidFill>
              </a:rPr>
              <a:t>G</a:t>
            </a:r>
            <a:r>
              <a:rPr lang="it-IT" sz="2800" b="1" dirty="0" smtClean="0">
                <a:solidFill>
                  <a:schemeClr val="bg2">
                    <a:lumMod val="25000"/>
                  </a:schemeClr>
                </a:solidFill>
              </a:rPr>
              <a:t>RUPPO</a:t>
            </a:r>
          </a:p>
        </p:txBody>
      </p:sp>
      <p:graphicFrame>
        <p:nvGraphicFramePr>
          <p:cNvPr id="5" name="Tabella 4"/>
          <p:cNvGraphicFramePr>
            <a:graphicFrameLocks noGrp="1"/>
          </p:cNvGraphicFramePr>
          <p:nvPr>
            <p:extLst>
              <p:ext uri="{D42A27DB-BD31-4B8C-83A1-F6EECF244321}">
                <p14:modId xmlns:p14="http://schemas.microsoft.com/office/powerpoint/2010/main" val="981116864"/>
              </p:ext>
            </p:extLst>
          </p:nvPr>
        </p:nvGraphicFramePr>
        <p:xfrm>
          <a:off x="1052567" y="1628802"/>
          <a:ext cx="7878876" cy="4824535"/>
        </p:xfrm>
        <a:graphic>
          <a:graphicData uri="http://schemas.openxmlformats.org/drawingml/2006/table">
            <a:tbl>
              <a:tblPr firstRow="1" bandRow="1">
                <a:tableStyleId>{74C1A8A3-306A-4EB7-A6B1-4F7E0EB9C5D6}</a:tableStyleId>
              </a:tblPr>
              <a:tblGrid>
                <a:gridCol w="3939438"/>
                <a:gridCol w="1287143"/>
                <a:gridCol w="1404156"/>
                <a:gridCol w="1248139"/>
              </a:tblGrid>
              <a:tr h="878085">
                <a:tc>
                  <a:txBody>
                    <a:bodyPr/>
                    <a:lstStyle/>
                    <a:p>
                      <a:r>
                        <a:rPr lang="it-IT" dirty="0" smtClean="0"/>
                        <a:t>INDICATORI</a:t>
                      </a:r>
                      <a:r>
                        <a:rPr lang="it-IT" baseline="0" dirty="0" smtClean="0"/>
                        <a:t> DI COMPETENZA</a:t>
                      </a:r>
                      <a:endParaRPr lang="it-IT" dirty="0"/>
                    </a:p>
                  </a:txBody>
                  <a:tcPr marL="99060" marR="99060">
                    <a:solidFill>
                      <a:srgbClr val="D33FC8"/>
                    </a:solidFill>
                  </a:tcPr>
                </a:tc>
                <a:tc>
                  <a:txBody>
                    <a:bodyPr/>
                    <a:lstStyle/>
                    <a:p>
                      <a:r>
                        <a:rPr lang="it-IT" dirty="0" smtClean="0"/>
                        <a:t>SI</a:t>
                      </a:r>
                      <a:endParaRPr lang="it-IT" dirty="0"/>
                    </a:p>
                  </a:txBody>
                  <a:tcPr marL="99060" marR="99060">
                    <a:solidFill>
                      <a:srgbClr val="D33FC8"/>
                    </a:solidFill>
                  </a:tcPr>
                </a:tc>
                <a:tc>
                  <a:txBody>
                    <a:bodyPr/>
                    <a:lstStyle/>
                    <a:p>
                      <a:r>
                        <a:rPr lang="it-IT" dirty="0" smtClean="0"/>
                        <a:t>IN PARTE</a:t>
                      </a:r>
                      <a:endParaRPr lang="it-IT" dirty="0"/>
                    </a:p>
                  </a:txBody>
                  <a:tcPr marL="99060" marR="99060">
                    <a:solidFill>
                      <a:srgbClr val="D33FC8"/>
                    </a:solidFill>
                  </a:tcPr>
                </a:tc>
                <a:tc>
                  <a:txBody>
                    <a:bodyPr/>
                    <a:lstStyle/>
                    <a:p>
                      <a:r>
                        <a:rPr lang="it-IT" dirty="0" smtClean="0"/>
                        <a:t>NO</a:t>
                      </a:r>
                      <a:endParaRPr lang="it-IT" dirty="0"/>
                    </a:p>
                  </a:txBody>
                  <a:tcPr marL="99060" marR="99060">
                    <a:solidFill>
                      <a:srgbClr val="D33FC8"/>
                    </a:solidFill>
                  </a:tcPr>
                </a:tc>
              </a:tr>
              <a:tr h="789290">
                <a:tc>
                  <a:txBody>
                    <a:bodyPr/>
                    <a:lstStyle/>
                    <a:p>
                      <a:r>
                        <a:rPr lang="it-IT" dirty="0" smtClean="0"/>
                        <a:t>Offre spontaneamente il proprio aiuto.</a:t>
                      </a:r>
                      <a:endParaRPr lang="it-IT" dirty="0"/>
                    </a:p>
                  </a:txBody>
                  <a:tcPr marL="99060" marR="99060"/>
                </a:tc>
                <a:tc>
                  <a:txBody>
                    <a:bodyPr/>
                    <a:lstStyle/>
                    <a:p>
                      <a:endParaRPr lang="it-IT" dirty="0"/>
                    </a:p>
                  </a:txBody>
                  <a:tcPr marL="99060" marR="99060"/>
                </a:tc>
                <a:tc>
                  <a:txBody>
                    <a:bodyPr/>
                    <a:lstStyle/>
                    <a:p>
                      <a:endParaRPr lang="it-IT"/>
                    </a:p>
                  </a:txBody>
                  <a:tcPr marL="99060" marR="99060"/>
                </a:tc>
                <a:tc>
                  <a:txBody>
                    <a:bodyPr/>
                    <a:lstStyle/>
                    <a:p>
                      <a:endParaRPr lang="it-IT"/>
                    </a:p>
                  </a:txBody>
                  <a:tcPr marL="99060" marR="99060"/>
                </a:tc>
              </a:tr>
              <a:tr h="789290">
                <a:tc>
                  <a:txBody>
                    <a:bodyPr/>
                    <a:lstStyle/>
                    <a:p>
                      <a:r>
                        <a:rPr lang="it-IT" dirty="0" smtClean="0"/>
                        <a:t>Partecipa apportando il proprio contributo.</a:t>
                      </a:r>
                      <a:endParaRPr lang="it-IT" dirty="0"/>
                    </a:p>
                  </a:txBody>
                  <a:tcPr marL="99060" marR="99060"/>
                </a:tc>
                <a:tc>
                  <a:txBody>
                    <a:bodyPr/>
                    <a:lstStyle/>
                    <a:p>
                      <a:endParaRPr lang="it-IT"/>
                    </a:p>
                  </a:txBody>
                  <a:tcPr marL="99060" marR="99060"/>
                </a:tc>
                <a:tc>
                  <a:txBody>
                    <a:bodyPr/>
                    <a:lstStyle/>
                    <a:p>
                      <a:endParaRPr lang="it-IT" dirty="0"/>
                    </a:p>
                  </a:txBody>
                  <a:tcPr marL="99060" marR="99060"/>
                </a:tc>
                <a:tc>
                  <a:txBody>
                    <a:bodyPr/>
                    <a:lstStyle/>
                    <a:p>
                      <a:endParaRPr lang="it-IT"/>
                    </a:p>
                  </a:txBody>
                  <a:tcPr marL="99060" marR="99060"/>
                </a:tc>
              </a:tr>
              <a:tr h="789290">
                <a:tc>
                  <a:txBody>
                    <a:bodyPr/>
                    <a:lstStyle/>
                    <a:p>
                      <a:r>
                        <a:rPr lang="it-IT" dirty="0" smtClean="0"/>
                        <a:t>Sa ascoltare senza</a:t>
                      </a:r>
                      <a:r>
                        <a:rPr lang="it-IT" baseline="0" dirty="0" smtClean="0"/>
                        <a:t> interrompere.</a:t>
                      </a:r>
                      <a:endParaRPr lang="it-IT" dirty="0"/>
                    </a:p>
                  </a:txBody>
                  <a:tcPr marL="99060" marR="99060"/>
                </a:tc>
                <a:tc>
                  <a:txBody>
                    <a:bodyPr/>
                    <a:lstStyle/>
                    <a:p>
                      <a:endParaRPr lang="it-IT"/>
                    </a:p>
                  </a:txBody>
                  <a:tcPr marL="99060" marR="99060"/>
                </a:tc>
                <a:tc>
                  <a:txBody>
                    <a:bodyPr/>
                    <a:lstStyle/>
                    <a:p>
                      <a:endParaRPr lang="it-IT"/>
                    </a:p>
                  </a:txBody>
                  <a:tcPr marL="99060" marR="99060"/>
                </a:tc>
                <a:tc>
                  <a:txBody>
                    <a:bodyPr/>
                    <a:lstStyle/>
                    <a:p>
                      <a:endParaRPr lang="it-IT"/>
                    </a:p>
                  </a:txBody>
                  <a:tcPr marL="99060" marR="99060"/>
                </a:tc>
              </a:tr>
              <a:tr h="789290">
                <a:tc>
                  <a:txBody>
                    <a:bodyPr/>
                    <a:lstStyle/>
                    <a:p>
                      <a:r>
                        <a:rPr lang="it-IT" dirty="0" smtClean="0"/>
                        <a:t>Accetta le regole.</a:t>
                      </a:r>
                      <a:endParaRPr lang="it-IT" dirty="0"/>
                    </a:p>
                  </a:txBody>
                  <a:tcPr marL="99060" marR="99060"/>
                </a:tc>
                <a:tc>
                  <a:txBody>
                    <a:bodyPr/>
                    <a:lstStyle/>
                    <a:p>
                      <a:endParaRPr lang="it-IT"/>
                    </a:p>
                  </a:txBody>
                  <a:tcPr marL="99060" marR="99060"/>
                </a:tc>
                <a:tc>
                  <a:txBody>
                    <a:bodyPr/>
                    <a:lstStyle/>
                    <a:p>
                      <a:endParaRPr lang="it-IT"/>
                    </a:p>
                  </a:txBody>
                  <a:tcPr marL="99060" marR="99060"/>
                </a:tc>
                <a:tc>
                  <a:txBody>
                    <a:bodyPr/>
                    <a:lstStyle/>
                    <a:p>
                      <a:endParaRPr lang="it-IT"/>
                    </a:p>
                  </a:txBody>
                  <a:tcPr marL="99060" marR="99060"/>
                </a:tc>
              </a:tr>
              <a:tr h="789290">
                <a:tc>
                  <a:txBody>
                    <a:bodyPr/>
                    <a:lstStyle/>
                    <a:p>
                      <a:r>
                        <a:rPr lang="it-IT" dirty="0" smtClean="0"/>
                        <a:t>Accetta</a:t>
                      </a:r>
                      <a:r>
                        <a:rPr lang="it-IT" baseline="0" dirty="0" smtClean="0"/>
                        <a:t> la collaborazione dei compagni.</a:t>
                      </a:r>
                      <a:endParaRPr lang="it-IT" dirty="0"/>
                    </a:p>
                  </a:txBody>
                  <a:tcPr marL="99060" marR="99060"/>
                </a:tc>
                <a:tc>
                  <a:txBody>
                    <a:bodyPr/>
                    <a:lstStyle/>
                    <a:p>
                      <a:endParaRPr lang="it-IT"/>
                    </a:p>
                  </a:txBody>
                  <a:tcPr marL="99060" marR="99060"/>
                </a:tc>
                <a:tc>
                  <a:txBody>
                    <a:bodyPr/>
                    <a:lstStyle/>
                    <a:p>
                      <a:endParaRPr lang="it-IT"/>
                    </a:p>
                  </a:txBody>
                  <a:tcPr marL="99060" marR="99060"/>
                </a:tc>
                <a:tc>
                  <a:txBody>
                    <a:bodyPr/>
                    <a:lstStyle/>
                    <a:p>
                      <a:endParaRPr lang="it-IT" dirty="0"/>
                    </a:p>
                  </a:txBody>
                  <a:tcPr marL="99060" marR="9906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3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t>GRIGLIA OSSERVATIVA PER LA </a:t>
            </a:r>
            <a:br>
              <a:rPr lang="it-IT" b="1" dirty="0" smtClean="0"/>
            </a:br>
            <a:r>
              <a:rPr lang="it-IT" b="1" dirty="0" smtClean="0"/>
              <a:t>VERIFICA DEGLI APPRENDIMENTI</a:t>
            </a:r>
            <a:endParaRPr lang="it-IT" b="1" dirty="0"/>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675996936"/>
              </p:ext>
            </p:extLst>
          </p:nvPr>
        </p:nvGraphicFramePr>
        <p:xfrm>
          <a:off x="663575" y="1600200"/>
          <a:ext cx="8229600" cy="3554050"/>
        </p:xfrm>
        <a:graphic>
          <a:graphicData uri="http://schemas.openxmlformats.org/drawingml/2006/table">
            <a:tbl>
              <a:tblPr firstRow="1" bandRow="1">
                <a:tableStyleId>{7DF18680-E054-41AD-8BC1-D1AEF772440D}</a:tableStyleId>
              </a:tblPr>
              <a:tblGrid>
                <a:gridCol w="4114800"/>
                <a:gridCol w="504056"/>
                <a:gridCol w="720080"/>
                <a:gridCol w="833264"/>
                <a:gridCol w="2057400"/>
              </a:tblGrid>
              <a:tr h="370889">
                <a:tc>
                  <a:txBody>
                    <a:bodyPr/>
                    <a:lstStyle/>
                    <a:p>
                      <a:r>
                        <a:rPr lang="it-IT" sz="1800" dirty="0" smtClean="0"/>
                        <a:t>Nome </a:t>
                      </a:r>
                      <a:endParaRPr lang="it-IT" sz="1800" dirty="0"/>
                    </a:p>
                  </a:txBody>
                  <a:tcPr marT="45726" marB="45726"/>
                </a:tc>
                <a:tc gridSpan="3">
                  <a:txBody>
                    <a:bodyPr/>
                    <a:lstStyle/>
                    <a:p>
                      <a:r>
                        <a:rPr lang="it-IT" sz="1800" dirty="0" smtClean="0"/>
                        <a:t>Sezione </a:t>
                      </a:r>
                      <a:endParaRPr lang="it-IT" sz="1800" dirty="0"/>
                    </a:p>
                  </a:txBody>
                  <a:tcPr marT="45726" marB="45726"/>
                </a:tc>
                <a:tc hMerge="1">
                  <a:txBody>
                    <a:bodyPr/>
                    <a:lstStyle/>
                    <a:p>
                      <a:endParaRPr lang="it-IT"/>
                    </a:p>
                  </a:txBody>
                  <a:tcPr/>
                </a:tc>
                <a:tc hMerge="1">
                  <a:txBody>
                    <a:bodyPr/>
                    <a:lstStyle/>
                    <a:p>
                      <a:endParaRPr lang="it-IT"/>
                    </a:p>
                  </a:txBody>
                  <a:tcPr/>
                </a:tc>
                <a:tc>
                  <a:txBody>
                    <a:bodyPr/>
                    <a:lstStyle/>
                    <a:p>
                      <a:r>
                        <a:rPr lang="it-IT" sz="1800" dirty="0" smtClean="0"/>
                        <a:t>Data</a:t>
                      </a:r>
                      <a:endParaRPr lang="it-IT" sz="1800" dirty="0"/>
                    </a:p>
                  </a:txBody>
                  <a:tcPr marT="45726" marB="45726"/>
                </a:tc>
              </a:tr>
              <a:tr h="370889">
                <a:tc gridSpan="5">
                  <a:txBody>
                    <a:bodyPr/>
                    <a:lstStyle/>
                    <a:p>
                      <a:pPr algn="ctr"/>
                      <a:r>
                        <a:rPr lang="it-IT" sz="1800" dirty="0" smtClean="0"/>
                        <a:t>U.D.A…………………………………………………..</a:t>
                      </a:r>
                      <a:endParaRPr lang="it-IT" sz="1800" dirty="0"/>
                    </a:p>
                  </a:txBody>
                  <a:tcPr marT="45726" marB="45726"/>
                </a:tc>
                <a:tc hMerge="1">
                  <a:txBody>
                    <a:bodyPr/>
                    <a:lstStyle/>
                    <a:p>
                      <a:endParaRPr lang="it-IT" dirty="0"/>
                    </a:p>
                  </a:txBody>
                  <a:tcPr/>
                </a:tc>
                <a:tc hMerge="1">
                  <a:txBody>
                    <a:bodyPr/>
                    <a:lstStyle/>
                    <a:p>
                      <a:endParaRPr lang="it-IT"/>
                    </a:p>
                  </a:txBody>
                  <a:tcPr/>
                </a:tc>
                <a:tc hMerge="1">
                  <a:txBody>
                    <a:bodyPr/>
                    <a:lstStyle/>
                    <a:p>
                      <a:endParaRPr lang="it-IT"/>
                    </a:p>
                  </a:txBody>
                  <a:tcPr/>
                </a:tc>
                <a:tc hMerge="1">
                  <a:txBody>
                    <a:bodyPr/>
                    <a:lstStyle/>
                    <a:p>
                      <a:endParaRPr lang="it-IT" dirty="0"/>
                    </a:p>
                  </a:txBody>
                  <a:tcPr/>
                </a:tc>
              </a:tr>
              <a:tr h="370889">
                <a:tc gridSpan="2">
                  <a:txBody>
                    <a:bodyPr/>
                    <a:lstStyle/>
                    <a:p>
                      <a:pPr algn="ctr"/>
                      <a:r>
                        <a:rPr lang="it-IT" sz="1800" dirty="0" smtClean="0"/>
                        <a:t>Indicatori</a:t>
                      </a:r>
                      <a:r>
                        <a:rPr lang="it-IT" sz="1800" baseline="0" dirty="0" smtClean="0"/>
                        <a:t> di competenza</a:t>
                      </a:r>
                      <a:endParaRPr lang="it-IT" sz="1800" dirty="0"/>
                    </a:p>
                  </a:txBody>
                  <a:tcPr marT="45726" marB="45726"/>
                </a:tc>
                <a:tc hMerge="1">
                  <a:txBody>
                    <a:bodyPr/>
                    <a:lstStyle/>
                    <a:p>
                      <a:pPr algn="ctr"/>
                      <a:endParaRPr lang="it-IT" dirty="0"/>
                    </a:p>
                  </a:txBody>
                  <a:tcPr/>
                </a:tc>
                <a:tc>
                  <a:txBody>
                    <a:bodyPr/>
                    <a:lstStyle/>
                    <a:p>
                      <a:r>
                        <a:rPr lang="it-IT" sz="1800" dirty="0" smtClean="0"/>
                        <a:t> SI</a:t>
                      </a:r>
                      <a:endParaRPr lang="it-IT" sz="1800" dirty="0"/>
                    </a:p>
                  </a:txBody>
                  <a:tcPr marT="45726" marB="45726"/>
                </a:tc>
                <a:tc>
                  <a:txBody>
                    <a:bodyPr/>
                    <a:lstStyle/>
                    <a:p>
                      <a:r>
                        <a:rPr lang="it-IT" sz="1800" dirty="0" smtClean="0"/>
                        <a:t> NO</a:t>
                      </a:r>
                      <a:endParaRPr lang="it-IT" sz="1800" dirty="0"/>
                    </a:p>
                  </a:txBody>
                  <a:tcPr marT="45726" marB="45726"/>
                </a:tc>
                <a:tc>
                  <a:txBody>
                    <a:bodyPr/>
                    <a:lstStyle/>
                    <a:p>
                      <a:pPr algn="ctr"/>
                      <a:r>
                        <a:rPr lang="it-IT" sz="1800" dirty="0" smtClean="0"/>
                        <a:t>Da rafforzare</a:t>
                      </a:r>
                      <a:endParaRPr lang="it-IT" sz="1800" dirty="0"/>
                    </a:p>
                  </a:txBody>
                  <a:tcPr marT="45726" marB="45726"/>
                </a:tc>
              </a:tr>
              <a:tr h="500109">
                <a:tc gridSpan="2">
                  <a:txBody>
                    <a:bodyPr/>
                    <a:lstStyle/>
                    <a:p>
                      <a:endParaRPr lang="it-IT" dirty="0"/>
                    </a:p>
                  </a:txBody>
                  <a:tcPr marT="45726" marB="45726"/>
                </a:tc>
                <a:tc hMerge="1">
                  <a:txBody>
                    <a:bodyPr/>
                    <a:lstStyle/>
                    <a:p>
                      <a:endParaRPr lang="it-IT"/>
                    </a:p>
                  </a:txBody>
                  <a:tcPr/>
                </a:tc>
                <a:tc>
                  <a:txBody>
                    <a:bodyPr/>
                    <a:lstStyle/>
                    <a:p>
                      <a:endParaRPr lang="it-IT" sz="1800" dirty="0"/>
                    </a:p>
                  </a:txBody>
                  <a:tcPr marT="45726" marB="45726"/>
                </a:tc>
                <a:tc>
                  <a:txBody>
                    <a:bodyPr/>
                    <a:lstStyle/>
                    <a:p>
                      <a:endParaRPr lang="it-IT" dirty="0"/>
                    </a:p>
                  </a:txBody>
                  <a:tcPr marT="45726" marB="45726"/>
                </a:tc>
                <a:tc>
                  <a:txBody>
                    <a:bodyPr/>
                    <a:lstStyle/>
                    <a:p>
                      <a:endParaRPr lang="it-IT" dirty="0"/>
                    </a:p>
                  </a:txBody>
                  <a:tcPr marT="45726" marB="45726"/>
                </a:tc>
              </a:tr>
              <a:tr h="370889">
                <a:tc gridSpan="2">
                  <a:txBody>
                    <a:bodyPr/>
                    <a:lstStyle/>
                    <a:p>
                      <a:endParaRPr lang="it-IT" dirty="0" smtClean="0"/>
                    </a:p>
                  </a:txBody>
                  <a:tcPr marT="45726" marB="45726"/>
                </a:tc>
                <a:tc hMerge="1">
                  <a:txBody>
                    <a:bodyPr/>
                    <a:lstStyle/>
                    <a:p>
                      <a:endParaRPr lang="it-IT"/>
                    </a:p>
                  </a:txBody>
                  <a:tcPr/>
                </a:tc>
                <a:tc>
                  <a:txBody>
                    <a:bodyPr/>
                    <a:lstStyle/>
                    <a:p>
                      <a:endParaRPr lang="it-IT" sz="1800" dirty="0"/>
                    </a:p>
                  </a:txBody>
                  <a:tcPr marT="45726" marB="45726"/>
                </a:tc>
                <a:tc>
                  <a:txBody>
                    <a:bodyPr/>
                    <a:lstStyle/>
                    <a:p>
                      <a:endParaRPr lang="it-IT" sz="1800" dirty="0"/>
                    </a:p>
                  </a:txBody>
                  <a:tcPr marT="45726" marB="45726"/>
                </a:tc>
                <a:tc>
                  <a:txBody>
                    <a:bodyPr/>
                    <a:lstStyle/>
                    <a:p>
                      <a:pPr algn="ctr"/>
                      <a:endParaRPr lang="it-IT" sz="1800" dirty="0"/>
                    </a:p>
                  </a:txBody>
                  <a:tcPr marT="45726" marB="45726"/>
                </a:tc>
              </a:tr>
              <a:tr h="370889">
                <a:tc gridSpan="2">
                  <a:txBody>
                    <a:bodyPr/>
                    <a:lstStyle/>
                    <a:p>
                      <a:endParaRPr lang="it-IT"/>
                    </a:p>
                  </a:txBody>
                  <a:tcPr marT="45726" marB="45726"/>
                </a:tc>
                <a:tc hMerge="1">
                  <a:txBody>
                    <a:bodyPr/>
                    <a:lstStyle/>
                    <a:p>
                      <a:endParaRPr lang="it-IT"/>
                    </a:p>
                  </a:txBody>
                  <a:tcPr/>
                </a:tc>
                <a:tc>
                  <a:txBody>
                    <a:bodyPr/>
                    <a:lstStyle/>
                    <a:p>
                      <a:endParaRPr lang="it-IT" sz="1800" dirty="0"/>
                    </a:p>
                  </a:txBody>
                  <a:tcPr marT="45726" marB="45726"/>
                </a:tc>
                <a:tc>
                  <a:txBody>
                    <a:bodyPr/>
                    <a:lstStyle/>
                    <a:p>
                      <a:endParaRPr lang="it-IT" sz="1800" dirty="0"/>
                    </a:p>
                  </a:txBody>
                  <a:tcPr marT="45726" marB="45726"/>
                </a:tc>
                <a:tc>
                  <a:txBody>
                    <a:bodyPr/>
                    <a:lstStyle/>
                    <a:p>
                      <a:pPr algn="ctr"/>
                      <a:endParaRPr lang="it-IT" sz="1800" dirty="0"/>
                    </a:p>
                  </a:txBody>
                  <a:tcPr marT="45726" marB="45726"/>
                </a:tc>
              </a:tr>
              <a:tr h="410350">
                <a:tc gridSpan="2">
                  <a:txBody>
                    <a:bodyPr/>
                    <a:lstStyle/>
                    <a:p>
                      <a:endParaRPr lang="it-IT" dirty="0"/>
                    </a:p>
                  </a:txBody>
                  <a:tcPr marT="45726" marB="45726"/>
                </a:tc>
                <a:tc hMerge="1">
                  <a:txBody>
                    <a:bodyPr/>
                    <a:lstStyle/>
                    <a:p>
                      <a:endParaRPr lang="it-IT"/>
                    </a:p>
                  </a:txBody>
                  <a:tcPr/>
                </a:tc>
                <a:tc>
                  <a:txBody>
                    <a:bodyPr/>
                    <a:lstStyle/>
                    <a:p>
                      <a:endParaRPr lang="it-IT" sz="1800" dirty="0"/>
                    </a:p>
                  </a:txBody>
                  <a:tcPr marT="45726" marB="45726"/>
                </a:tc>
                <a:tc>
                  <a:txBody>
                    <a:bodyPr/>
                    <a:lstStyle/>
                    <a:p>
                      <a:endParaRPr lang="it-IT" sz="1800" dirty="0"/>
                    </a:p>
                  </a:txBody>
                  <a:tcPr marT="45726" marB="45726"/>
                </a:tc>
                <a:tc>
                  <a:txBody>
                    <a:bodyPr/>
                    <a:lstStyle/>
                    <a:p>
                      <a:pPr algn="ctr"/>
                      <a:endParaRPr lang="it-IT" sz="1800" dirty="0"/>
                    </a:p>
                  </a:txBody>
                  <a:tcPr marT="45726" marB="45726"/>
                </a:tc>
              </a:tr>
              <a:tr h="418257">
                <a:tc gridSpan="2">
                  <a:txBody>
                    <a:bodyPr/>
                    <a:lstStyle/>
                    <a:p>
                      <a:endParaRPr lang="it-IT" dirty="0"/>
                    </a:p>
                  </a:txBody>
                  <a:tcPr marT="45726" marB="45726"/>
                </a:tc>
                <a:tc hMerge="1">
                  <a:txBody>
                    <a:bodyPr/>
                    <a:lstStyle/>
                    <a:p>
                      <a:endParaRPr lang="it-IT"/>
                    </a:p>
                  </a:txBody>
                  <a:tcPr/>
                </a:tc>
                <a:tc>
                  <a:txBody>
                    <a:bodyPr/>
                    <a:lstStyle/>
                    <a:p>
                      <a:endParaRPr lang="it-IT" sz="1800" dirty="0"/>
                    </a:p>
                  </a:txBody>
                  <a:tcPr marT="45726" marB="45726"/>
                </a:tc>
                <a:tc>
                  <a:txBody>
                    <a:bodyPr/>
                    <a:lstStyle/>
                    <a:p>
                      <a:endParaRPr lang="it-IT" sz="1800" dirty="0"/>
                    </a:p>
                  </a:txBody>
                  <a:tcPr marT="45726" marB="45726"/>
                </a:tc>
                <a:tc>
                  <a:txBody>
                    <a:bodyPr/>
                    <a:lstStyle/>
                    <a:p>
                      <a:pPr algn="ctr"/>
                      <a:endParaRPr lang="it-IT" sz="1800" dirty="0"/>
                    </a:p>
                  </a:txBody>
                  <a:tcPr marT="45726" marB="45726"/>
                </a:tc>
              </a:tr>
              <a:tr h="370889">
                <a:tc gridSpan="2">
                  <a:txBody>
                    <a:bodyPr/>
                    <a:lstStyle/>
                    <a:p>
                      <a:endParaRPr lang="it-IT" dirty="0"/>
                    </a:p>
                  </a:txBody>
                  <a:tcPr marT="45726" marB="45726"/>
                </a:tc>
                <a:tc hMerge="1">
                  <a:txBody>
                    <a:bodyPr/>
                    <a:lstStyle/>
                    <a:p>
                      <a:endParaRPr lang="it-IT"/>
                    </a:p>
                  </a:txBody>
                  <a:tcPr/>
                </a:tc>
                <a:tc>
                  <a:txBody>
                    <a:bodyPr/>
                    <a:lstStyle/>
                    <a:p>
                      <a:endParaRPr lang="it-IT" sz="1800" dirty="0"/>
                    </a:p>
                  </a:txBody>
                  <a:tcPr marT="45726" marB="45726"/>
                </a:tc>
                <a:tc>
                  <a:txBody>
                    <a:bodyPr/>
                    <a:lstStyle/>
                    <a:p>
                      <a:endParaRPr lang="it-IT" sz="1800" dirty="0"/>
                    </a:p>
                  </a:txBody>
                  <a:tcPr marT="45726" marB="45726"/>
                </a:tc>
                <a:tc>
                  <a:txBody>
                    <a:bodyPr/>
                    <a:lstStyle/>
                    <a:p>
                      <a:pPr algn="ctr"/>
                      <a:endParaRPr lang="it-IT" sz="1800" dirty="0"/>
                    </a:p>
                  </a:txBody>
                  <a:tcPr marT="45726" marB="45726"/>
                </a:tc>
              </a:tr>
            </a:tbl>
          </a:graphicData>
        </a:graphic>
      </p:graphicFrame>
    </p:spTree>
    <p:extLst>
      <p:ext uri="{BB962C8B-B14F-4D97-AF65-F5344CB8AC3E}">
        <p14:creationId xmlns:p14="http://schemas.microsoft.com/office/powerpoint/2010/main" val="113580073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solidFill>
                  <a:schemeClr val="tx1"/>
                </a:solidFill>
              </a:rPr>
              <a:t>VALUTAZIONE</a:t>
            </a:r>
            <a:endParaRPr lang="it-IT" b="1" dirty="0">
              <a:solidFill>
                <a:schemeClr val="tx1"/>
              </a:solidFill>
            </a:endParaRPr>
          </a:p>
        </p:txBody>
      </p:sp>
      <p:sp>
        <p:nvSpPr>
          <p:cNvPr id="3" name="Segnaposto contenuto 2"/>
          <p:cNvSpPr>
            <a:spLocks noGrp="1"/>
          </p:cNvSpPr>
          <p:nvPr>
            <p:ph sz="quarter" idx="1"/>
          </p:nvPr>
        </p:nvSpPr>
        <p:spPr/>
        <p:txBody>
          <a:bodyPr>
            <a:normAutofit/>
          </a:bodyPr>
          <a:lstStyle/>
          <a:p>
            <a:pPr marL="365760" lvl="0" indent="-256032" algn="just">
              <a:spcBef>
                <a:spcPts val="400"/>
              </a:spcBef>
              <a:buClr>
                <a:srgbClr val="4F81BD"/>
              </a:buClr>
              <a:buSzPct val="68000"/>
              <a:buNone/>
            </a:pPr>
            <a:r>
              <a:rPr lang="it-IT" sz="2800" dirty="0" smtClean="0">
                <a:solidFill>
                  <a:srgbClr val="1F497D"/>
                </a:solidFill>
                <a:latin typeface="Lucida Sans Unicode"/>
              </a:rPr>
              <a:t>		</a:t>
            </a:r>
            <a:endParaRPr lang="it-IT" sz="2000" dirty="0" smtClean="0"/>
          </a:p>
        </p:txBody>
      </p:sp>
      <p:sp>
        <p:nvSpPr>
          <p:cNvPr id="4" name="Rettangolo 3"/>
          <p:cNvSpPr/>
          <p:nvPr/>
        </p:nvSpPr>
        <p:spPr>
          <a:xfrm>
            <a:off x="992560" y="1052736"/>
            <a:ext cx="8136904" cy="3416320"/>
          </a:xfrm>
          <a:prstGeom prst="rect">
            <a:avLst/>
          </a:prstGeom>
        </p:spPr>
        <p:txBody>
          <a:bodyPr wrap="square">
            <a:spAutoFit/>
          </a:bodyPr>
          <a:lstStyle/>
          <a:p>
            <a:r>
              <a:rPr lang="it-IT" dirty="0"/>
              <a:t>Per le insegnanti della Scuola dell’Infanzia valutare significa conoscere e comprendere i livelli raggiunti da ciascun bambino per individuare i processi da promuovere per favorire la  maturazione e lo sviluppo. La valutazione è un processo indispensabile per riflettere sul contesto e sull’azione educativa,  una prospettiva di continua regolazione dell’attività didattica tenendo presenti i modi di essere, i ritmi di sviluppo e gli stili di apprendimento dei  bambini.</a:t>
            </a:r>
          </a:p>
          <a:p>
            <a:r>
              <a:rPr lang="it-IT" dirty="0"/>
              <a:t>La verifica delle conoscenze e delle abilità avverrà tramite l’osservazione sistematica dei bambini in situazione di gioco libero, guidato e nelle attività programmate; nelle conversazioni (individuali e di gruppo); attraverso l’uso di schede strutturate e non.</a:t>
            </a:r>
          </a:p>
          <a:p>
            <a:r>
              <a:rPr lang="it-IT" dirty="0"/>
              <a:t>La sintesi delle osservazioni permetterà poi di passare all’operazione della valutazione. La valutazione sarà effettuata al termine di ogni unità di apprendimento secondo griglie appositamente elaborate e </a:t>
            </a:r>
            <a:r>
              <a:rPr lang="it-IT" dirty="0" smtClean="0"/>
              <a:t>inserite </a:t>
            </a:r>
            <a:r>
              <a:rPr lang="it-IT" dirty="0"/>
              <a:t>nel registro di sezione.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9000"/>
            <a:lum/>
          </a:blip>
          <a:srcRect/>
          <a:stretch>
            <a:fillRect l="-1000" r="-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solidFill>
                  <a:schemeClr val="bg2">
                    <a:lumMod val="25000"/>
                  </a:schemeClr>
                </a:solidFill>
              </a:rPr>
              <a:t>S</a:t>
            </a:r>
            <a:r>
              <a:rPr lang="it-IT" sz="4000" b="1" dirty="0" smtClean="0">
                <a:solidFill>
                  <a:schemeClr val="bg2">
                    <a:lumMod val="25000"/>
                  </a:schemeClr>
                </a:solidFill>
              </a:rPr>
              <a:t>ITOGRAFIA</a:t>
            </a:r>
            <a:r>
              <a:rPr lang="it-IT" b="1" dirty="0" smtClean="0">
                <a:solidFill>
                  <a:schemeClr val="bg2">
                    <a:lumMod val="25000"/>
                  </a:schemeClr>
                </a:solidFill>
              </a:rPr>
              <a:t> </a:t>
            </a:r>
            <a:r>
              <a:rPr lang="it-IT" sz="4000" b="1" dirty="0" smtClean="0">
                <a:solidFill>
                  <a:schemeClr val="bg2">
                    <a:lumMod val="25000"/>
                  </a:schemeClr>
                </a:solidFill>
              </a:rPr>
              <a:t>E </a:t>
            </a:r>
            <a:r>
              <a:rPr lang="it-IT" b="1" dirty="0" smtClean="0">
                <a:solidFill>
                  <a:schemeClr val="bg2">
                    <a:lumMod val="25000"/>
                  </a:schemeClr>
                </a:solidFill>
              </a:rPr>
              <a:t>B</a:t>
            </a:r>
            <a:r>
              <a:rPr lang="it-IT" sz="4000" b="1" dirty="0" smtClean="0">
                <a:solidFill>
                  <a:schemeClr val="bg2">
                    <a:lumMod val="25000"/>
                  </a:schemeClr>
                </a:solidFill>
              </a:rPr>
              <a:t>IBLIOGRAFIA</a:t>
            </a:r>
            <a:endParaRPr lang="it-IT" b="1" dirty="0">
              <a:solidFill>
                <a:schemeClr val="bg2">
                  <a:lumMod val="25000"/>
                </a:schemeClr>
              </a:solidFill>
            </a:endParaRPr>
          </a:p>
        </p:txBody>
      </p:sp>
      <p:sp>
        <p:nvSpPr>
          <p:cNvPr id="3" name="Segnaposto contenuto 2"/>
          <p:cNvSpPr>
            <a:spLocks noGrp="1"/>
          </p:cNvSpPr>
          <p:nvPr>
            <p:ph sz="quarter" idx="1"/>
          </p:nvPr>
        </p:nvSpPr>
        <p:spPr/>
        <p:txBody>
          <a:bodyPr>
            <a:normAutofit/>
          </a:bodyPr>
          <a:lstStyle/>
          <a:p>
            <a:pPr>
              <a:buNone/>
            </a:pPr>
            <a:r>
              <a:rPr lang="it-IT" sz="2400" dirty="0" smtClean="0"/>
              <a:t>www.fantasiaweb.it</a:t>
            </a:r>
          </a:p>
          <a:p>
            <a:pPr>
              <a:buNone/>
            </a:pPr>
            <a:r>
              <a:rPr lang="it-IT" sz="2400" dirty="0" smtClean="0"/>
              <a:t>www.pianetabimbi.it</a:t>
            </a:r>
          </a:p>
          <a:p>
            <a:pPr>
              <a:buNone/>
            </a:pPr>
            <a:r>
              <a:rPr lang="it-IT" sz="2400" dirty="0" smtClean="0"/>
              <a:t>www.lagirandola.it</a:t>
            </a:r>
          </a:p>
          <a:p>
            <a:pPr>
              <a:buNone/>
            </a:pPr>
            <a:r>
              <a:rPr lang="it-IT" sz="2400" dirty="0" smtClean="0"/>
              <a:t>www.fantafavolando.it</a:t>
            </a:r>
          </a:p>
          <a:p>
            <a:pPr>
              <a:buNone/>
            </a:pPr>
            <a:r>
              <a:rPr lang="it-IT" sz="2400" dirty="0" smtClean="0"/>
              <a:t>www.maestrasabry.it</a:t>
            </a:r>
          </a:p>
          <a:p>
            <a:pPr>
              <a:buNone/>
            </a:pPr>
            <a:r>
              <a:rPr lang="it-IT" sz="2400" dirty="0" smtClean="0"/>
              <a:t>www.ilgufoboo.com</a:t>
            </a:r>
          </a:p>
          <a:p>
            <a:pPr>
              <a:buNone/>
            </a:pPr>
            <a:r>
              <a:rPr lang="it-IT" sz="2400" dirty="0" smtClean="0"/>
              <a:t>www.kidspsych.org</a:t>
            </a:r>
          </a:p>
          <a:p>
            <a:pPr>
              <a:buNone/>
            </a:pPr>
            <a:endParaRPr lang="it-IT" sz="2400" dirty="0" smtClean="0"/>
          </a:p>
          <a:p>
            <a:pPr>
              <a:buNone/>
            </a:pPr>
            <a:endParaRPr lang="it-IT" sz="2000" dirty="0" smtClean="0"/>
          </a:p>
          <a:p>
            <a:pPr>
              <a:buNone/>
            </a:pPr>
            <a:endParaRPr lang="it-IT" sz="2000" dirty="0" smtClean="0"/>
          </a:p>
          <a:p>
            <a:pPr>
              <a:buNone/>
            </a:pPr>
            <a:endParaRPr lang="it-IT" sz="2000" dirty="0" smtClean="0"/>
          </a:p>
          <a:p>
            <a:pPr>
              <a:buNone/>
            </a:pPr>
            <a:endParaRPr lang="it-IT" sz="2000" dirty="0" smtClean="0"/>
          </a:p>
          <a:p>
            <a:pPr>
              <a:buNone/>
            </a:pPr>
            <a:endParaRPr lang="it-IT" sz="2000" dirty="0" smtClean="0"/>
          </a:p>
        </p:txBody>
      </p:sp>
      <p:sp>
        <p:nvSpPr>
          <p:cNvPr id="4" name="Segnaposto contenuto 3"/>
          <p:cNvSpPr>
            <a:spLocks noGrp="1"/>
          </p:cNvSpPr>
          <p:nvPr>
            <p:ph sz="quarter" idx="2"/>
          </p:nvPr>
        </p:nvSpPr>
        <p:spPr>
          <a:xfrm>
            <a:off x="4376936" y="1589567"/>
            <a:ext cx="5081757" cy="4572000"/>
          </a:xfrm>
        </p:spPr>
        <p:txBody>
          <a:bodyPr/>
          <a:lstStyle/>
          <a:p>
            <a:pPr marL="0" indent="0">
              <a:buNone/>
            </a:pPr>
            <a:r>
              <a:rPr lang="it-IT" dirty="0" smtClean="0"/>
              <a:t>AA.VV. – Scuola dell’infanzia- Editrice La Scuola</a:t>
            </a:r>
          </a:p>
          <a:p>
            <a:pPr marL="0" indent="0">
              <a:buNone/>
            </a:pPr>
            <a:r>
              <a:rPr lang="it-IT" dirty="0" smtClean="0"/>
              <a:t>Maria Pia </a:t>
            </a:r>
            <a:r>
              <a:rPr lang="it-IT" dirty="0" err="1" smtClean="0"/>
              <a:t>Bucchioni</a:t>
            </a:r>
            <a:r>
              <a:rPr lang="it-IT" dirty="0" smtClean="0"/>
              <a:t>- Docenti oggi- Giunti Scuola</a:t>
            </a:r>
          </a:p>
          <a:p>
            <a:pPr marL="0" indent="0">
              <a:buNone/>
            </a:pPr>
            <a:r>
              <a:rPr lang="it-IT" dirty="0" smtClean="0"/>
              <a:t>A. Carlini- Scuola dell’infanzia- </a:t>
            </a:r>
            <a:r>
              <a:rPr lang="it-IT" dirty="0" err="1" smtClean="0"/>
              <a:t>Tecnodid</a:t>
            </a:r>
            <a:r>
              <a:rPr lang="it-IT" dirty="0" smtClean="0"/>
              <a:t> editrice</a:t>
            </a:r>
          </a:p>
          <a:p>
            <a:pPr marL="0" indent="0">
              <a:buNone/>
            </a:pPr>
            <a:r>
              <a:rPr lang="it-IT" dirty="0" smtClean="0"/>
              <a:t>Progetto Tre-Sei- Edizioni didattiche Gulliver</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p:wheel spokes="8"/>
      </p:transition>
    </mc:Choice>
    <mc:Fallback xmlns="">
      <p:transition spd="slow">
        <p:wheel spokes="8"/>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660400" y="228600"/>
            <a:ext cx="8973120" cy="680120"/>
          </a:xfrm>
        </p:spPr>
        <p:txBody>
          <a:bodyPr>
            <a:normAutofit fontScale="90000"/>
          </a:bodyPr>
          <a:lstStyle/>
          <a:p>
            <a:pPr lvl="0" algn="ctr">
              <a:spcBef>
                <a:spcPts val="700"/>
              </a:spcBef>
            </a:pPr>
            <a:r>
              <a:rPr lang="it-IT" sz="4000" dirty="0" smtClean="0">
                <a:solidFill>
                  <a:srgbClr val="002060"/>
                </a:solidFill>
                <a:latin typeface="Script MT Bold" pitchFamily="66" charset="0"/>
                <a:ea typeface="+mn-ea"/>
                <a:cs typeface="+mn-cs"/>
              </a:rPr>
              <a:t/>
            </a:r>
            <a:br>
              <a:rPr lang="it-IT" sz="4000" dirty="0" smtClean="0">
                <a:solidFill>
                  <a:srgbClr val="002060"/>
                </a:solidFill>
                <a:latin typeface="Script MT Bold" pitchFamily="66" charset="0"/>
                <a:ea typeface="+mn-ea"/>
                <a:cs typeface="+mn-cs"/>
              </a:rPr>
            </a:br>
            <a:r>
              <a:rPr lang="it-IT" sz="6000" dirty="0" smtClean="0">
                <a:solidFill>
                  <a:srgbClr val="002060"/>
                </a:solidFill>
                <a:latin typeface="Script MT Bold" pitchFamily="66" charset="0"/>
                <a:ea typeface="+mn-ea"/>
                <a:cs typeface="+mn-cs"/>
              </a:rPr>
              <a:t>Grazie </a:t>
            </a:r>
            <a:r>
              <a:rPr lang="it-IT" sz="6000" dirty="0">
                <a:solidFill>
                  <a:srgbClr val="002060"/>
                </a:solidFill>
                <a:latin typeface="Script MT Bold" pitchFamily="66" charset="0"/>
                <a:ea typeface="+mn-ea"/>
                <a:cs typeface="+mn-cs"/>
              </a:rPr>
              <a:t>per l’attenzione!</a:t>
            </a:r>
            <a:br>
              <a:rPr lang="it-IT" sz="6000" dirty="0">
                <a:solidFill>
                  <a:srgbClr val="002060"/>
                </a:solidFill>
                <a:latin typeface="Script MT Bold" pitchFamily="66" charset="0"/>
                <a:ea typeface="+mn-ea"/>
                <a:cs typeface="+mn-cs"/>
              </a:rPr>
            </a:br>
            <a:endParaRPr lang="it-IT" sz="6000" dirty="0">
              <a:solidFill>
                <a:srgbClr val="002060"/>
              </a:solidFill>
              <a:latin typeface="Broadway" pitchFamily="82" charset="0"/>
            </a:endParaRPr>
          </a:p>
        </p:txBody>
      </p:sp>
      <p:sp>
        <p:nvSpPr>
          <p:cNvPr id="6" name="Segnaposto testo 5"/>
          <p:cNvSpPr>
            <a:spLocks noGrp="1"/>
          </p:cNvSpPr>
          <p:nvPr>
            <p:ph sz="quarter" idx="1"/>
          </p:nvPr>
        </p:nvSpPr>
        <p:spPr>
          <a:xfrm>
            <a:off x="660400" y="548680"/>
            <a:ext cx="5774765" cy="6048672"/>
          </a:xfrm>
        </p:spPr>
        <p:txBody>
          <a:bodyPr>
            <a:noAutofit/>
          </a:bodyPr>
          <a:lstStyle/>
          <a:p>
            <a:pPr marL="0" indent="0">
              <a:buNone/>
            </a:pPr>
            <a:endParaRPr lang="it-IT" sz="4000" b="1" dirty="0" smtClean="0">
              <a:solidFill>
                <a:srgbClr val="002060"/>
              </a:solidFill>
              <a:latin typeface="Script MT Bold" pitchFamily="66" charset="0"/>
            </a:endParaRPr>
          </a:p>
          <a:p>
            <a:pPr marL="0" indent="0">
              <a:buNone/>
            </a:pPr>
            <a:r>
              <a:rPr lang="it-IT" sz="4000" b="1" dirty="0" smtClean="0">
                <a:solidFill>
                  <a:srgbClr val="002060"/>
                </a:solidFill>
                <a:latin typeface="Script MT Bold" pitchFamily="66" charset="0"/>
              </a:rPr>
              <a:t>Filastrocca </a:t>
            </a:r>
            <a:r>
              <a:rPr lang="it-IT" sz="4000" b="1" dirty="0" smtClean="0">
                <a:solidFill>
                  <a:srgbClr val="002060"/>
                </a:solidFill>
                <a:latin typeface="Script MT Bold" pitchFamily="66" charset="0"/>
              </a:rPr>
              <a:t>delle maestre</a:t>
            </a:r>
          </a:p>
          <a:p>
            <a:pPr marL="0" indent="0">
              <a:buNone/>
            </a:pPr>
            <a:r>
              <a:rPr lang="it-IT" sz="1800" b="1" dirty="0" smtClean="0">
                <a:solidFill>
                  <a:srgbClr val="002060"/>
                </a:solidFill>
                <a:latin typeface="Script MT Bold" pitchFamily="66" charset="0"/>
              </a:rPr>
              <a:t>Maestra</a:t>
            </a:r>
            <a:r>
              <a:rPr lang="it-IT" sz="1800" b="1" dirty="0">
                <a:solidFill>
                  <a:srgbClr val="002060"/>
                </a:solidFill>
                <a:latin typeface="Script MT Bold" pitchFamily="66" charset="0"/>
              </a:rPr>
              <a:t>, insegnami il fiore ed il frutto</a:t>
            </a:r>
          </a:p>
          <a:p>
            <a:pPr marL="0" indent="0">
              <a:buNone/>
            </a:pPr>
            <a:r>
              <a:rPr lang="it-IT" sz="1800" b="1" dirty="0">
                <a:solidFill>
                  <a:srgbClr val="002060"/>
                </a:solidFill>
                <a:latin typeface="Script MT Bold" pitchFamily="66" charset="0"/>
              </a:rPr>
              <a:t>- Col tempo, ti insegnerò tutto</a:t>
            </a:r>
          </a:p>
          <a:p>
            <a:pPr marL="0" indent="0">
              <a:buNone/>
            </a:pPr>
            <a:r>
              <a:rPr lang="it-IT" sz="1800" b="1" dirty="0">
                <a:solidFill>
                  <a:srgbClr val="002060"/>
                </a:solidFill>
                <a:latin typeface="Script MT Bold" pitchFamily="66" charset="0"/>
              </a:rPr>
              <a:t>Insegnami fino al profondo dei mari</a:t>
            </a:r>
          </a:p>
          <a:p>
            <a:pPr marL="0" indent="0">
              <a:buNone/>
            </a:pPr>
            <a:r>
              <a:rPr lang="it-IT" sz="1800" b="1" dirty="0">
                <a:solidFill>
                  <a:srgbClr val="002060"/>
                </a:solidFill>
                <a:latin typeface="Script MT Bold" pitchFamily="66" charset="0"/>
              </a:rPr>
              <a:t>- Ti insegno fin dove tu impari</a:t>
            </a:r>
          </a:p>
          <a:p>
            <a:pPr marL="0" indent="0">
              <a:buNone/>
            </a:pPr>
            <a:r>
              <a:rPr lang="it-IT" sz="1800" b="1" dirty="0">
                <a:solidFill>
                  <a:srgbClr val="002060"/>
                </a:solidFill>
                <a:latin typeface="Script MT Bold" pitchFamily="66" charset="0"/>
              </a:rPr>
              <a:t>Insegnami il cielo, più su che si può</a:t>
            </a:r>
          </a:p>
          <a:p>
            <a:pPr marL="0" indent="0">
              <a:buNone/>
            </a:pPr>
            <a:r>
              <a:rPr lang="it-IT" sz="1800" b="1" dirty="0">
                <a:solidFill>
                  <a:srgbClr val="002060"/>
                </a:solidFill>
                <a:latin typeface="Script MT Bold" pitchFamily="66" charset="0"/>
              </a:rPr>
              <a:t>- Ti insegno fin dove io so</a:t>
            </a:r>
          </a:p>
          <a:p>
            <a:pPr marL="0" indent="0">
              <a:buNone/>
            </a:pPr>
            <a:r>
              <a:rPr lang="it-IT" sz="1800" b="1" dirty="0">
                <a:solidFill>
                  <a:srgbClr val="002060"/>
                </a:solidFill>
                <a:latin typeface="Script MT Bold" pitchFamily="66" charset="0"/>
              </a:rPr>
              <a:t>E dove non sai? </a:t>
            </a:r>
          </a:p>
          <a:p>
            <a:pPr marL="0" indent="0">
              <a:buNone/>
            </a:pPr>
            <a:r>
              <a:rPr lang="it-IT" sz="1800" b="1" dirty="0">
                <a:solidFill>
                  <a:srgbClr val="002060"/>
                </a:solidFill>
                <a:latin typeface="Script MT Bold" pitchFamily="66" charset="0"/>
              </a:rPr>
              <a:t>- Da </a:t>
            </a:r>
            <a:r>
              <a:rPr lang="it-IT" sz="1800" b="1" dirty="0" smtClean="0">
                <a:solidFill>
                  <a:srgbClr val="002060"/>
                </a:solidFill>
                <a:latin typeface="Script MT Bold" pitchFamily="66" charset="0"/>
              </a:rPr>
              <a:t>lì </a:t>
            </a:r>
            <a:r>
              <a:rPr lang="it-IT" sz="1800" b="1" dirty="0">
                <a:solidFill>
                  <a:srgbClr val="002060"/>
                </a:solidFill>
                <a:latin typeface="Script MT Bold" pitchFamily="66" charset="0"/>
              </a:rPr>
              <a:t>andiamo </a:t>
            </a:r>
            <a:r>
              <a:rPr lang="it-IT" sz="1800" b="1" dirty="0" smtClean="0">
                <a:solidFill>
                  <a:srgbClr val="002060"/>
                </a:solidFill>
                <a:latin typeface="Script MT Bold" pitchFamily="66" charset="0"/>
              </a:rPr>
              <a:t>insieme</a:t>
            </a:r>
            <a:endParaRPr lang="it-IT" sz="1800" b="1" dirty="0">
              <a:solidFill>
                <a:srgbClr val="002060"/>
              </a:solidFill>
              <a:latin typeface="Script MT Bold" pitchFamily="66" charset="0"/>
            </a:endParaRPr>
          </a:p>
          <a:p>
            <a:pPr marL="0" indent="0">
              <a:buNone/>
            </a:pPr>
            <a:r>
              <a:rPr lang="it-IT" sz="1800" b="1" dirty="0">
                <a:solidFill>
                  <a:srgbClr val="002060"/>
                </a:solidFill>
                <a:latin typeface="Script MT Bold" pitchFamily="66" charset="0"/>
              </a:rPr>
              <a:t>Maestra e scolaro, un albero e un seme</a:t>
            </a:r>
          </a:p>
          <a:p>
            <a:pPr marL="0" indent="0">
              <a:buNone/>
            </a:pPr>
            <a:r>
              <a:rPr lang="it-IT" sz="1800" b="1" dirty="0">
                <a:solidFill>
                  <a:srgbClr val="002060"/>
                </a:solidFill>
                <a:latin typeface="Script MT Bold" pitchFamily="66" charset="0"/>
              </a:rPr>
              <a:t>Insegno ed imparo, insieme perché</a:t>
            </a:r>
          </a:p>
          <a:p>
            <a:pPr marL="0" indent="0">
              <a:buNone/>
            </a:pPr>
            <a:r>
              <a:rPr lang="it-IT" sz="1800" b="1" dirty="0">
                <a:solidFill>
                  <a:srgbClr val="002060"/>
                </a:solidFill>
                <a:latin typeface="Script MT Bold" pitchFamily="66" charset="0"/>
              </a:rPr>
              <a:t>Io insegno se imparo con te </a:t>
            </a:r>
          </a:p>
          <a:p>
            <a:pPr marL="0" indent="0">
              <a:buNone/>
            </a:pPr>
            <a:r>
              <a:rPr lang="it-IT" sz="2400" b="1" dirty="0" smtClean="0">
                <a:solidFill>
                  <a:srgbClr val="002060"/>
                </a:solidFill>
                <a:latin typeface="Script MT Bold" pitchFamily="66" charset="0"/>
              </a:rPr>
              <a:t>(Bruno </a:t>
            </a:r>
            <a:r>
              <a:rPr lang="it-IT" sz="2400" b="1" dirty="0" err="1" smtClean="0">
                <a:solidFill>
                  <a:srgbClr val="002060"/>
                </a:solidFill>
                <a:latin typeface="Script MT Bold" pitchFamily="66" charset="0"/>
              </a:rPr>
              <a:t>Tognolini</a:t>
            </a:r>
            <a:r>
              <a:rPr lang="it-IT" sz="2400" b="1" dirty="0" smtClean="0">
                <a:solidFill>
                  <a:srgbClr val="002060"/>
                </a:solidFill>
                <a:latin typeface="Script MT Bold" pitchFamily="66" charset="0"/>
              </a:rPr>
              <a:t>)</a:t>
            </a:r>
          </a:p>
        </p:txBody>
      </p:sp>
      <p:pic>
        <p:nvPicPr>
          <p:cNvPr id="10" name="Segnaposto contenuto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809601" y="1916832"/>
            <a:ext cx="3279351" cy="1298787"/>
          </a:xfrm>
        </p:spPr>
      </p:pic>
      <p:sp>
        <p:nvSpPr>
          <p:cNvPr id="8" name="Titolo 3"/>
          <p:cNvSpPr txBox="1">
            <a:spLocks/>
          </p:cNvSpPr>
          <p:nvPr/>
        </p:nvSpPr>
        <p:spPr>
          <a:xfrm>
            <a:off x="1754645" y="2276872"/>
            <a:ext cx="7722858" cy="2304256"/>
          </a:xfrm>
          <a:prstGeom prst="rect">
            <a:avLst/>
          </a:prstGeom>
        </p:spPr>
        <p:txBody>
          <a:bodyPr vert="horz" anchor="ctr">
            <a:normAutofit fontScale="97500"/>
          </a:bodyPr>
          <a:lstStyle/>
          <a:p>
            <a:pPr>
              <a:spcBef>
                <a:spcPct val="0"/>
              </a:spcBef>
              <a:defRPr/>
            </a:pPr>
            <a:r>
              <a:rPr lang="it-IT" sz="2400" dirty="0" smtClean="0">
                <a:solidFill>
                  <a:srgbClr val="FFFFFF"/>
                </a:solidFill>
                <a:latin typeface="Script MT Bold" pitchFamily="66" charset="0"/>
              </a:rPr>
              <a:t>        </a:t>
            </a:r>
            <a:endParaRPr lang="it-IT" sz="5300" dirty="0">
              <a:solidFill>
                <a:srgbClr val="002060"/>
              </a:solidFill>
              <a:latin typeface="Script MT Bold" pitchFamily="66" charset="0"/>
            </a:endParaRPr>
          </a:p>
        </p:txBody>
      </p:sp>
      <p:sp>
        <p:nvSpPr>
          <p:cNvPr id="9" name="Segnaposto testo 5"/>
          <p:cNvSpPr txBox="1">
            <a:spLocks/>
          </p:cNvSpPr>
          <p:nvPr/>
        </p:nvSpPr>
        <p:spPr>
          <a:xfrm>
            <a:off x="5421052" y="332656"/>
            <a:ext cx="4056451" cy="1944216"/>
          </a:xfrm>
          <a:prstGeom prst="rect">
            <a:avLst/>
          </a:prstGeom>
        </p:spPr>
        <p:txBody>
          <a:bodyPr vert="horz">
            <a:normAutofit/>
          </a:bodyPr>
          <a:lstStyle/>
          <a:p>
            <a:pPr>
              <a:spcBef>
                <a:spcPts val="700"/>
              </a:spcBef>
              <a:buClr>
                <a:srgbClr val="C0504D"/>
              </a:buClr>
              <a:buSzPct val="60000"/>
            </a:pPr>
            <a:endParaRPr lang="it-IT" sz="2000" dirty="0">
              <a:solidFill>
                <a:srgbClr val="002060"/>
              </a:solidFill>
              <a:latin typeface="Script MT Bold" pitchFamily="66"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0143" y="3429000"/>
            <a:ext cx="241826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182224"/>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down)">
                                      <p:cBhvr>
                                        <p:cTn id="11" dur="580">
                                          <p:stCondLst>
                                            <p:cond delay="0"/>
                                          </p:stCondLst>
                                        </p:cTn>
                                        <p:tgtEl>
                                          <p:spTgt spid="2051"/>
                                        </p:tgtEl>
                                      </p:cBhvr>
                                    </p:animEffect>
                                    <p:anim calcmode="lin" valueType="num">
                                      <p:cBhvr>
                                        <p:cTn id="12"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1"/>
                                        </p:tgtEl>
                                      </p:cBhvr>
                                      <p:to x="100000" y="60000"/>
                                    </p:animScale>
                                    <p:animScale>
                                      <p:cBhvr>
                                        <p:cTn id="18" dur="166" decel="50000">
                                          <p:stCondLst>
                                            <p:cond delay="676"/>
                                          </p:stCondLst>
                                        </p:cTn>
                                        <p:tgtEl>
                                          <p:spTgt spid="2051"/>
                                        </p:tgtEl>
                                      </p:cBhvr>
                                      <p:to x="100000" y="100000"/>
                                    </p:animScale>
                                    <p:animScale>
                                      <p:cBhvr>
                                        <p:cTn id="19" dur="26">
                                          <p:stCondLst>
                                            <p:cond delay="1312"/>
                                          </p:stCondLst>
                                        </p:cTn>
                                        <p:tgtEl>
                                          <p:spTgt spid="2051"/>
                                        </p:tgtEl>
                                      </p:cBhvr>
                                      <p:to x="100000" y="80000"/>
                                    </p:animScale>
                                    <p:animScale>
                                      <p:cBhvr>
                                        <p:cTn id="20" dur="166" decel="50000">
                                          <p:stCondLst>
                                            <p:cond delay="1338"/>
                                          </p:stCondLst>
                                        </p:cTn>
                                        <p:tgtEl>
                                          <p:spTgt spid="2051"/>
                                        </p:tgtEl>
                                      </p:cBhvr>
                                      <p:to x="100000" y="100000"/>
                                    </p:animScale>
                                    <p:animScale>
                                      <p:cBhvr>
                                        <p:cTn id="21" dur="26">
                                          <p:stCondLst>
                                            <p:cond delay="1642"/>
                                          </p:stCondLst>
                                        </p:cTn>
                                        <p:tgtEl>
                                          <p:spTgt spid="2051"/>
                                        </p:tgtEl>
                                      </p:cBhvr>
                                      <p:to x="100000" y="90000"/>
                                    </p:animScale>
                                    <p:animScale>
                                      <p:cBhvr>
                                        <p:cTn id="22" dur="166" decel="50000">
                                          <p:stCondLst>
                                            <p:cond delay="1668"/>
                                          </p:stCondLst>
                                        </p:cTn>
                                        <p:tgtEl>
                                          <p:spTgt spid="2051"/>
                                        </p:tgtEl>
                                      </p:cBhvr>
                                      <p:to x="100000" y="100000"/>
                                    </p:animScale>
                                    <p:animScale>
                                      <p:cBhvr>
                                        <p:cTn id="23" dur="26">
                                          <p:stCondLst>
                                            <p:cond delay="1808"/>
                                          </p:stCondLst>
                                        </p:cTn>
                                        <p:tgtEl>
                                          <p:spTgt spid="2051"/>
                                        </p:tgtEl>
                                      </p:cBhvr>
                                      <p:to x="100000" y="95000"/>
                                    </p:animScale>
                                    <p:animScale>
                                      <p:cBhvr>
                                        <p:cTn id="24" dur="166" decel="50000">
                                          <p:stCondLst>
                                            <p:cond delay="1834"/>
                                          </p:stCondLst>
                                        </p:cTn>
                                        <p:tgtEl>
                                          <p:spTgt spid="2051"/>
                                        </p:tgtEl>
                                      </p:cBhvr>
                                      <p:to x="100000" y="100000"/>
                                    </p:animScale>
                                  </p:childTnLst>
                                </p:cTn>
                              </p:par>
                            </p:childTnLst>
                          </p:cTn>
                        </p:par>
                        <p:par>
                          <p:cTn id="25" fill="hold">
                            <p:stCondLst>
                              <p:cond delay="2500"/>
                            </p:stCondLst>
                            <p:childTnLst>
                              <p:par>
                                <p:cTn id="26" presetID="45"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par>
                          <p:cTn id="31" fill="hold">
                            <p:stCondLst>
                              <p:cond delay="4500"/>
                            </p:stCondLst>
                            <p:childTnLst>
                              <p:par>
                                <p:cTn id="32" presetID="42" presetClass="entr" presetSubtype="0"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grpId="0" nodeType="after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42" presetClass="entr" presetSubtype="0" fill="hold" grpId="0" nodeType="after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1000"/>
                                        <p:tgtEl>
                                          <p:spTgt spid="6">
                                            <p:txEl>
                                              <p:pRg st="3" end="3"/>
                                            </p:txEl>
                                          </p:spTgt>
                                        </p:tgtEl>
                                      </p:cBhvr>
                                    </p:animEffect>
                                    <p:anim calcmode="lin" valueType="num">
                                      <p:cBhvr>
                                        <p:cTn id="4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1000"/>
                                        <p:tgtEl>
                                          <p:spTgt spid="6">
                                            <p:txEl>
                                              <p:pRg st="4" end="4"/>
                                            </p:txEl>
                                          </p:spTgt>
                                        </p:tgtEl>
                                      </p:cBhvr>
                                    </p:animEffect>
                                    <p:anim calcmode="lin" valueType="num">
                                      <p:cBhvr>
                                        <p:cTn id="5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42" presetClass="entr" presetSubtype="0" fill="hold" grpId="0" nodeType="after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1000"/>
                                        <p:tgtEl>
                                          <p:spTgt spid="6">
                                            <p:txEl>
                                              <p:pRg st="5" end="5"/>
                                            </p:txEl>
                                          </p:spTgt>
                                        </p:tgtEl>
                                      </p:cBhvr>
                                    </p:animEffect>
                                    <p:anim calcmode="lin" valueType="num">
                                      <p:cBhvr>
                                        <p:cTn id="5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61" fill="hold">
                            <p:stCondLst>
                              <p:cond delay="9500"/>
                            </p:stCondLst>
                            <p:childTnLst>
                              <p:par>
                                <p:cTn id="62" presetID="42" presetClass="entr" presetSubtype="0" fill="hold" grpId="0" nodeType="after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1000"/>
                                        <p:tgtEl>
                                          <p:spTgt spid="6">
                                            <p:txEl>
                                              <p:pRg st="6" end="6"/>
                                            </p:txEl>
                                          </p:spTgt>
                                        </p:tgtEl>
                                      </p:cBhvr>
                                    </p:animEffect>
                                    <p:anim calcmode="lin" valueType="num">
                                      <p:cBhvr>
                                        <p:cTn id="6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500"/>
                            </p:stCondLst>
                            <p:childTnLst>
                              <p:par>
                                <p:cTn id="68" presetID="42" presetClass="entr" presetSubtype="0" fill="hold" grpId="0" nodeType="after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fade">
                                      <p:cBhvr>
                                        <p:cTn id="70" dur="1000"/>
                                        <p:tgtEl>
                                          <p:spTgt spid="6">
                                            <p:txEl>
                                              <p:pRg st="7" end="7"/>
                                            </p:txEl>
                                          </p:spTgt>
                                        </p:tgtEl>
                                      </p:cBhvr>
                                    </p:animEffect>
                                    <p:anim calcmode="lin" valueType="num">
                                      <p:cBhvr>
                                        <p:cTn id="7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73" fill="hold">
                            <p:stCondLst>
                              <p:cond delay="11500"/>
                            </p:stCondLst>
                            <p:childTnLst>
                              <p:par>
                                <p:cTn id="74" presetID="42" presetClass="entr" presetSubtype="0" fill="hold" grpId="0" nodeType="afterEffect">
                                  <p:stCondLst>
                                    <p:cond delay="0"/>
                                  </p:stCondLst>
                                  <p:childTnLst>
                                    <p:set>
                                      <p:cBhvr>
                                        <p:cTn id="75" dur="1" fill="hold">
                                          <p:stCondLst>
                                            <p:cond delay="0"/>
                                          </p:stCondLst>
                                        </p:cTn>
                                        <p:tgtEl>
                                          <p:spTgt spid="6">
                                            <p:txEl>
                                              <p:pRg st="8" end="8"/>
                                            </p:txEl>
                                          </p:spTgt>
                                        </p:tgtEl>
                                        <p:attrNameLst>
                                          <p:attrName>style.visibility</p:attrName>
                                        </p:attrNameLst>
                                      </p:cBhvr>
                                      <p:to>
                                        <p:strVal val="visible"/>
                                      </p:to>
                                    </p:set>
                                    <p:animEffect transition="in" filter="fade">
                                      <p:cBhvr>
                                        <p:cTn id="76" dur="1000"/>
                                        <p:tgtEl>
                                          <p:spTgt spid="6">
                                            <p:txEl>
                                              <p:pRg st="8" end="8"/>
                                            </p:txEl>
                                          </p:spTgt>
                                        </p:tgtEl>
                                      </p:cBhvr>
                                    </p:animEffect>
                                    <p:anim calcmode="lin" valueType="num">
                                      <p:cBhvr>
                                        <p:cTn id="7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par>
                          <p:cTn id="79" fill="hold">
                            <p:stCondLst>
                              <p:cond delay="12500"/>
                            </p:stCondLst>
                            <p:childTnLst>
                              <p:par>
                                <p:cTn id="80" presetID="42" presetClass="entr" presetSubtype="0" fill="hold" grpId="0" nodeType="after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fade">
                                      <p:cBhvr>
                                        <p:cTn id="82" dur="1000"/>
                                        <p:tgtEl>
                                          <p:spTgt spid="6">
                                            <p:txEl>
                                              <p:pRg st="9" end="9"/>
                                            </p:txEl>
                                          </p:spTgt>
                                        </p:tgtEl>
                                      </p:cBhvr>
                                    </p:animEffect>
                                    <p:anim calcmode="lin" valueType="num">
                                      <p:cBhvr>
                                        <p:cTn id="8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par>
                          <p:cTn id="85" fill="hold">
                            <p:stCondLst>
                              <p:cond delay="13500"/>
                            </p:stCondLst>
                            <p:childTnLst>
                              <p:par>
                                <p:cTn id="86" presetID="42" presetClass="entr" presetSubtype="0" fill="hold" grpId="0" nodeType="afterEffect">
                                  <p:stCondLst>
                                    <p:cond delay="0"/>
                                  </p:stCondLst>
                                  <p:childTnLst>
                                    <p:set>
                                      <p:cBhvr>
                                        <p:cTn id="87" dur="1" fill="hold">
                                          <p:stCondLst>
                                            <p:cond delay="0"/>
                                          </p:stCondLst>
                                        </p:cTn>
                                        <p:tgtEl>
                                          <p:spTgt spid="6">
                                            <p:txEl>
                                              <p:pRg st="10" end="10"/>
                                            </p:txEl>
                                          </p:spTgt>
                                        </p:tgtEl>
                                        <p:attrNameLst>
                                          <p:attrName>style.visibility</p:attrName>
                                        </p:attrNameLst>
                                      </p:cBhvr>
                                      <p:to>
                                        <p:strVal val="visible"/>
                                      </p:to>
                                    </p:set>
                                    <p:animEffect transition="in" filter="fade">
                                      <p:cBhvr>
                                        <p:cTn id="88" dur="1000"/>
                                        <p:tgtEl>
                                          <p:spTgt spid="6">
                                            <p:txEl>
                                              <p:pRg st="10" end="10"/>
                                            </p:txEl>
                                          </p:spTgt>
                                        </p:tgtEl>
                                      </p:cBhvr>
                                    </p:animEffect>
                                    <p:anim calcmode="lin" valueType="num">
                                      <p:cBhvr>
                                        <p:cTn id="8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par>
                          <p:cTn id="91" fill="hold">
                            <p:stCondLst>
                              <p:cond delay="14500"/>
                            </p:stCondLst>
                            <p:childTnLst>
                              <p:par>
                                <p:cTn id="92" presetID="42" presetClass="entr" presetSubtype="0" fill="hold" grpId="0" nodeType="afterEffect">
                                  <p:stCondLst>
                                    <p:cond delay="0"/>
                                  </p:stCondLst>
                                  <p:childTnLst>
                                    <p:set>
                                      <p:cBhvr>
                                        <p:cTn id="93" dur="1" fill="hold">
                                          <p:stCondLst>
                                            <p:cond delay="0"/>
                                          </p:stCondLst>
                                        </p:cTn>
                                        <p:tgtEl>
                                          <p:spTgt spid="6">
                                            <p:txEl>
                                              <p:pRg st="11" end="11"/>
                                            </p:txEl>
                                          </p:spTgt>
                                        </p:tgtEl>
                                        <p:attrNameLst>
                                          <p:attrName>style.visibility</p:attrName>
                                        </p:attrNameLst>
                                      </p:cBhvr>
                                      <p:to>
                                        <p:strVal val="visible"/>
                                      </p:to>
                                    </p:set>
                                    <p:animEffect transition="in" filter="fade">
                                      <p:cBhvr>
                                        <p:cTn id="94" dur="1000"/>
                                        <p:tgtEl>
                                          <p:spTgt spid="6">
                                            <p:txEl>
                                              <p:pRg st="11" end="11"/>
                                            </p:txEl>
                                          </p:spTgt>
                                        </p:tgtEl>
                                      </p:cBhvr>
                                    </p:animEffect>
                                    <p:anim calcmode="lin" valueType="num">
                                      <p:cBhvr>
                                        <p:cTn id="9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par>
                          <p:cTn id="97" fill="hold">
                            <p:stCondLst>
                              <p:cond delay="15500"/>
                            </p:stCondLst>
                            <p:childTnLst>
                              <p:par>
                                <p:cTn id="98" presetID="42" presetClass="entr" presetSubtype="0" fill="hold" grpId="0" nodeType="afterEffect">
                                  <p:stCondLst>
                                    <p:cond delay="0"/>
                                  </p:stCondLst>
                                  <p:childTnLst>
                                    <p:set>
                                      <p:cBhvr>
                                        <p:cTn id="99" dur="1" fill="hold">
                                          <p:stCondLst>
                                            <p:cond delay="0"/>
                                          </p:stCondLst>
                                        </p:cTn>
                                        <p:tgtEl>
                                          <p:spTgt spid="6">
                                            <p:txEl>
                                              <p:pRg st="12" end="12"/>
                                            </p:txEl>
                                          </p:spTgt>
                                        </p:tgtEl>
                                        <p:attrNameLst>
                                          <p:attrName>style.visibility</p:attrName>
                                        </p:attrNameLst>
                                      </p:cBhvr>
                                      <p:to>
                                        <p:strVal val="visible"/>
                                      </p:to>
                                    </p:set>
                                    <p:animEffect transition="in" filter="fade">
                                      <p:cBhvr>
                                        <p:cTn id="100" dur="1000"/>
                                        <p:tgtEl>
                                          <p:spTgt spid="6">
                                            <p:txEl>
                                              <p:pRg st="12" end="12"/>
                                            </p:txEl>
                                          </p:spTgt>
                                        </p:tgtEl>
                                      </p:cBhvr>
                                    </p:animEffect>
                                    <p:anim calcmode="lin" valueType="num">
                                      <p:cBhvr>
                                        <p:cTn id="101"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02"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6500"/>
                            </p:stCondLst>
                            <p:childTnLst>
                              <p:par>
                                <p:cTn id="104" presetID="42" presetClass="entr" presetSubtype="0" fill="hold" grpId="0" nodeType="afterEffect">
                                  <p:stCondLst>
                                    <p:cond delay="0"/>
                                  </p:stCondLst>
                                  <p:childTnLst>
                                    <p:set>
                                      <p:cBhvr>
                                        <p:cTn id="105" dur="1" fill="hold">
                                          <p:stCondLst>
                                            <p:cond delay="0"/>
                                          </p:stCondLst>
                                        </p:cTn>
                                        <p:tgtEl>
                                          <p:spTgt spid="6">
                                            <p:txEl>
                                              <p:pRg st="13" end="13"/>
                                            </p:txEl>
                                          </p:spTgt>
                                        </p:tgtEl>
                                        <p:attrNameLst>
                                          <p:attrName>style.visibility</p:attrName>
                                        </p:attrNameLst>
                                      </p:cBhvr>
                                      <p:to>
                                        <p:strVal val="visible"/>
                                      </p:to>
                                    </p:set>
                                    <p:animEffect transition="in" filter="fade">
                                      <p:cBhvr>
                                        <p:cTn id="106" dur="1000"/>
                                        <p:tgtEl>
                                          <p:spTgt spid="6">
                                            <p:txEl>
                                              <p:pRg st="13" end="13"/>
                                            </p:txEl>
                                          </p:spTgt>
                                        </p:tgtEl>
                                      </p:cBhvr>
                                    </p:animEffect>
                                    <p:anim calcmode="lin" valueType="num">
                                      <p:cBhvr>
                                        <p:cTn id="107"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08"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428497" y="116632"/>
            <a:ext cx="9281853" cy="1728192"/>
          </a:xfrm>
        </p:spPr>
        <p:txBody>
          <a:bodyPr>
            <a:normAutofit/>
          </a:bodyPr>
          <a:lstStyle/>
          <a:p>
            <a:pPr algn="ctr"/>
            <a:r>
              <a:rPr lang="it-IT" b="1" dirty="0" smtClean="0">
                <a:solidFill>
                  <a:schemeClr val="tx1"/>
                </a:solidFill>
              </a:rPr>
              <a:t>   </a:t>
            </a:r>
            <a:endParaRPr lang="it-IT" b="1" dirty="0">
              <a:solidFill>
                <a:schemeClr val="tx1"/>
              </a:solidFill>
            </a:endParaRPr>
          </a:p>
        </p:txBody>
      </p:sp>
      <p:sp>
        <p:nvSpPr>
          <p:cNvPr id="6" name="Segnaposto contenuto 5"/>
          <p:cNvSpPr>
            <a:spLocks noGrp="1"/>
          </p:cNvSpPr>
          <p:nvPr>
            <p:ph sz="quarter" idx="1"/>
          </p:nvPr>
        </p:nvSpPr>
        <p:spPr>
          <a:xfrm>
            <a:off x="663702" y="1600200"/>
            <a:ext cx="8832850" cy="5069160"/>
          </a:xfrm>
        </p:spPr>
        <p:txBody>
          <a:bodyPr>
            <a:normAutofit fontScale="92500"/>
          </a:bodyPr>
          <a:lstStyle/>
          <a:p>
            <a:pPr>
              <a:buNone/>
            </a:pPr>
            <a:r>
              <a:rPr lang="it-IT" sz="1400" dirty="0" smtClean="0"/>
              <a:t>     </a:t>
            </a:r>
          </a:p>
          <a:p>
            <a:pPr algn="just">
              <a:buNone/>
            </a:pPr>
            <a:r>
              <a:rPr lang="it-IT" sz="4400" b="1" i="1" dirty="0" smtClean="0">
                <a:latin typeface="Bauhaus 93" pitchFamily="82" charset="0"/>
              </a:rPr>
              <a:t>	COMPOSIZIONE </a:t>
            </a:r>
            <a:r>
              <a:rPr lang="it-IT" sz="4400" b="1" i="1" dirty="0" smtClean="0">
                <a:latin typeface="Bauhaus 93" pitchFamily="82" charset="0"/>
              </a:rPr>
              <a:t>DELLA </a:t>
            </a:r>
            <a:r>
              <a:rPr lang="it-IT" sz="4400" b="1" i="1" dirty="0" smtClean="0">
                <a:latin typeface="Bauhaus 93" pitchFamily="82" charset="0"/>
              </a:rPr>
              <a:t>SEZIONE</a:t>
            </a:r>
          </a:p>
          <a:p>
            <a:pPr algn="just">
              <a:buNone/>
            </a:pPr>
            <a:r>
              <a:rPr lang="it-IT" sz="3600" b="1" i="1" dirty="0" smtClean="0">
                <a:latin typeface="Andalus" pitchFamily="18" charset="-78"/>
                <a:cs typeface="Andalus" pitchFamily="18" charset="-78"/>
              </a:rPr>
              <a:t>	La sezione è omogenea per età ed è composta da 24 bambini, 11 maschi e 13 femmine di 4 anni.</a:t>
            </a:r>
          </a:p>
          <a:p>
            <a:pPr algn="just">
              <a:buNone/>
            </a:pPr>
            <a:r>
              <a:rPr lang="it-IT" sz="3600" b="1" i="1" dirty="0" smtClean="0">
                <a:latin typeface="Andalus" pitchFamily="18" charset="-78"/>
                <a:cs typeface="Andalus" pitchFamily="18" charset="-78"/>
              </a:rPr>
              <a:t>	E’ presente un alunno proveniente dal Marocco, già inserito nella sezione dall’anno scolastico precedente. </a:t>
            </a:r>
          </a:p>
          <a:p>
            <a:pPr algn="just">
              <a:buNone/>
            </a:pPr>
            <a:r>
              <a:rPr lang="it-IT" sz="3600" b="1" i="1" dirty="0" smtClean="0">
                <a:latin typeface="Andalus" pitchFamily="18" charset="-78"/>
                <a:cs typeface="Andalus" pitchFamily="18" charset="-78"/>
              </a:rPr>
              <a:t>	Inoltre  fra gli allievi c’è una bambina rumena arrivata quest’anno a scuola.</a:t>
            </a:r>
          </a:p>
          <a:p>
            <a:pPr>
              <a:buNone/>
            </a:pPr>
            <a:endParaRPr lang="it-IT" sz="4400" b="1" i="1" dirty="0" smtClean="0">
              <a:latin typeface="Bauhaus 93" pitchFamily="82"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84" y="188641"/>
            <a:ext cx="29718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692" y="470435"/>
            <a:ext cx="759149" cy="1008035"/>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121" y="86600"/>
            <a:ext cx="3042338" cy="1841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1000"/>
                                        <p:tgtEl>
                                          <p:spTgt spid="6">
                                            <p:txEl>
                                              <p:pRg st="4" end="4"/>
                                            </p:txEl>
                                          </p:spTgt>
                                        </p:tgtEl>
                                      </p:cBhvr>
                                    </p:animEffect>
                                  </p:childTnLst>
                                </p:cTn>
                              </p:par>
                            </p:childTnLst>
                          </p:cTn>
                        </p:par>
                        <p:par>
                          <p:cTn id="31" fill="hold">
                            <p:stCondLst>
                              <p:cond delay="6000"/>
                            </p:stCondLst>
                            <p:childTnLst>
                              <p:par>
                                <p:cTn id="32" presetID="8" presetClass="emph" presetSubtype="0" fill="hold" nodeType="afterEffect">
                                  <p:stCondLst>
                                    <p:cond delay="0"/>
                                  </p:stCondLst>
                                  <p:childTnLst>
                                    <p:animRot by="21600000">
                                      <p:cBhvr>
                                        <p:cTn id="33" dur="1000" fill="hold"/>
                                        <p:tgtEl>
                                          <p:spTgt spid="1029"/>
                                        </p:tgtEl>
                                        <p:attrNameLst>
                                          <p:attrName>r</p:attrName>
                                        </p:attrNameLst>
                                      </p:cBhvr>
                                    </p:animRot>
                                  </p:childTnLst>
                                </p:cTn>
                              </p:par>
                            </p:childTnLst>
                          </p:cTn>
                        </p:par>
                        <p:par>
                          <p:cTn id="34" fill="hold">
                            <p:stCondLst>
                              <p:cond delay="7000"/>
                            </p:stCondLst>
                            <p:childTnLst>
                              <p:par>
                                <p:cTn id="35" presetID="21" presetClass="entr" presetSubtype="1"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1500"/>
                                        <p:tgtEl>
                                          <p:spTgt spid="2"/>
                                        </p:tgtEl>
                                      </p:cBhvr>
                                    </p:animEffect>
                                  </p:childTnLst>
                                </p:cTn>
                              </p:par>
                            </p:childTnLst>
                          </p:cTn>
                        </p:par>
                        <p:par>
                          <p:cTn id="38" fill="hold">
                            <p:stCondLst>
                              <p:cond delay="8500"/>
                            </p:stCondLst>
                            <p:childTnLst>
                              <p:par>
                                <p:cTn id="39" presetID="45"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anim calcmode="lin" valueType="num">
                                      <p:cBhvr>
                                        <p:cTn id="42" dur="2000" fill="hold"/>
                                        <p:tgtEl>
                                          <p:spTgt spid="3"/>
                                        </p:tgtEl>
                                        <p:attrNameLst>
                                          <p:attrName>ppt_w</p:attrName>
                                        </p:attrNameLst>
                                      </p:cBhvr>
                                      <p:tavLst>
                                        <p:tav tm="0" fmla="#ppt_w*sin(2.5*pi*$)">
                                          <p:val>
                                            <p:fltVal val="0"/>
                                          </p:val>
                                        </p:tav>
                                        <p:tav tm="100000">
                                          <p:val>
                                            <p:fltVal val="1"/>
                                          </p:val>
                                        </p:tav>
                                      </p:tavLst>
                                    </p:anim>
                                    <p:anim calcmode="lin" valueType="num">
                                      <p:cBhvr>
                                        <p:cTn id="4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rial Black" pitchFamily="34" charset="0"/>
              </a:rPr>
              <a:t>ANALISI DI PARTENZA</a:t>
            </a:r>
            <a:endParaRPr lang="it-IT" dirty="0">
              <a:latin typeface="Arial Black" pitchFamily="34" charset="0"/>
            </a:endParaRPr>
          </a:p>
        </p:txBody>
      </p:sp>
      <p:pic>
        <p:nvPicPr>
          <p:cNvPr id="4" name="Segnaposto contenuto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8464" y="5438775"/>
            <a:ext cx="2009775" cy="1419225"/>
          </a:xfrm>
        </p:spPr>
      </p:pic>
      <p:sp>
        <p:nvSpPr>
          <p:cNvPr id="3" name="Segnaposto contenuto 2"/>
          <p:cNvSpPr>
            <a:spLocks noGrp="1"/>
          </p:cNvSpPr>
          <p:nvPr>
            <p:ph sz="quarter" idx="2"/>
          </p:nvPr>
        </p:nvSpPr>
        <p:spPr>
          <a:xfrm>
            <a:off x="344488" y="1124744"/>
            <a:ext cx="9114205" cy="5036823"/>
          </a:xfrm>
        </p:spPr>
        <p:txBody>
          <a:bodyPr/>
          <a:lstStyle/>
          <a:p>
            <a:pPr marL="0" indent="0">
              <a:buNone/>
            </a:pPr>
            <a:endParaRPr lang="it-IT" dirty="0" smtClean="0"/>
          </a:p>
          <a:p>
            <a:pPr marL="0" indent="0">
              <a:buNone/>
            </a:pPr>
            <a:r>
              <a:rPr lang="it-IT" dirty="0" smtClean="0"/>
              <a:t>Il gruppo di bambini si presenta piuttosto variegato dal punto di vista socio-culturale. Si tratta infatti di una sezione di una scuola dell’infanzia situata in un quartiere periferico della città, all’interno del quale convivono diverse realtà. </a:t>
            </a:r>
          </a:p>
          <a:p>
            <a:pPr marL="0" indent="0">
              <a:buNone/>
            </a:pPr>
            <a:r>
              <a:rPr lang="it-IT" dirty="0" smtClean="0"/>
              <a:t>I bambini sono molto vivaci ed interessati alle attività didattiche proposte. </a:t>
            </a:r>
            <a:endParaRPr lang="it-IT" dirty="0"/>
          </a:p>
        </p:txBody>
      </p:sp>
    </p:spTree>
    <p:extLst>
      <p:ext uri="{BB962C8B-B14F-4D97-AF65-F5344CB8AC3E}">
        <p14:creationId xmlns:p14="http://schemas.microsoft.com/office/powerpoint/2010/main" val="387288775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pPr algn="ctr"/>
            <a:r>
              <a:rPr lang="it-IT" b="1" dirty="0" smtClean="0">
                <a:solidFill>
                  <a:schemeClr val="bg2">
                    <a:lumMod val="25000"/>
                  </a:schemeClr>
                </a:solidFill>
              </a:rPr>
              <a:t>I bambini stranieri</a:t>
            </a:r>
            <a:endParaRPr lang="it-IT" b="1" dirty="0">
              <a:solidFill>
                <a:schemeClr val="bg2">
                  <a:lumMod val="25000"/>
                </a:schemeClr>
              </a:solidFill>
            </a:endParaRPr>
          </a:p>
        </p:txBody>
      </p:sp>
      <p:sp>
        <p:nvSpPr>
          <p:cNvPr id="2" name="Segnaposto contenuto 1"/>
          <p:cNvSpPr>
            <a:spLocks noGrp="1"/>
          </p:cNvSpPr>
          <p:nvPr>
            <p:ph sz="quarter" idx="1"/>
          </p:nvPr>
        </p:nvSpPr>
        <p:spPr/>
        <p:txBody>
          <a:bodyPr/>
          <a:lstStyle/>
          <a:p>
            <a:pPr marL="0" indent="0" algn="just">
              <a:buNone/>
            </a:pPr>
            <a:r>
              <a:rPr lang="it-IT" dirty="0" smtClean="0"/>
              <a:t>I bambini stranieri sono stati accolti </a:t>
            </a:r>
            <a:r>
              <a:rPr lang="it-IT" dirty="0"/>
              <a:t>molto bene dalla </a:t>
            </a:r>
            <a:r>
              <a:rPr lang="it-IT" dirty="0" smtClean="0"/>
              <a:t>comunità. La famiglia del bambino originario del Marocco, </a:t>
            </a:r>
            <a:r>
              <a:rPr lang="it-IT" dirty="0"/>
              <a:t>che all’inizio mostrava diffidenza, ha cominciato da pochi mesi a socializzare con gli altri</a:t>
            </a:r>
            <a:r>
              <a:rPr lang="it-IT" dirty="0" smtClean="0"/>
              <a:t>. La famiglia della bambina proveniente dalla Romania, invece, si è integrata molto bene nel tessuto sociale perché vive nel nostro Paese da molto tempo.</a:t>
            </a:r>
            <a:endParaRPr lang="it-IT" dirty="0"/>
          </a:p>
          <a:p>
            <a:pPr marL="0" indent="0">
              <a:buNone/>
            </a:pP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b="1" dirty="0" smtClean="0">
                <a:solidFill>
                  <a:srgbClr val="002060"/>
                </a:solidFill>
              </a:rPr>
              <a:t>REQUISITI INIZIALI</a:t>
            </a:r>
            <a:endParaRPr lang="it-IT" b="1" dirty="0">
              <a:solidFill>
                <a:srgbClr val="002060"/>
              </a:solidFill>
            </a:endParaRPr>
          </a:p>
        </p:txBody>
      </p:sp>
      <p:sp>
        <p:nvSpPr>
          <p:cNvPr id="3" name="Segnaposto contenuto 2"/>
          <p:cNvSpPr>
            <a:spLocks noGrp="1"/>
          </p:cNvSpPr>
          <p:nvPr>
            <p:ph sz="quarter" idx="1"/>
          </p:nvPr>
        </p:nvSpPr>
        <p:spPr/>
        <p:txBody>
          <a:bodyPr>
            <a:normAutofit lnSpcReduction="10000"/>
          </a:bodyPr>
          <a:lstStyle/>
          <a:p>
            <a:pPr>
              <a:buNone/>
            </a:pPr>
            <a:r>
              <a:rPr lang="it-IT" b="1" dirty="0" smtClean="0">
                <a:solidFill>
                  <a:schemeClr val="accent2">
                    <a:lumMod val="75000"/>
                  </a:schemeClr>
                </a:solidFill>
              </a:rPr>
              <a:t>	</a:t>
            </a:r>
          </a:p>
          <a:p>
            <a:pPr>
              <a:buNone/>
            </a:pPr>
            <a:r>
              <a:rPr lang="it-IT" b="1" dirty="0" smtClean="0">
                <a:solidFill>
                  <a:schemeClr val="accent2">
                    <a:lumMod val="75000"/>
                  </a:schemeClr>
                </a:solidFill>
              </a:rPr>
              <a:t>			</a:t>
            </a:r>
          </a:p>
          <a:p>
            <a:pPr algn="just">
              <a:buNone/>
            </a:pPr>
            <a:r>
              <a:rPr lang="it-IT" b="1" dirty="0" smtClean="0">
                <a:solidFill>
                  <a:schemeClr val="accent2">
                    <a:lumMod val="75000"/>
                  </a:schemeClr>
                </a:solidFill>
              </a:rPr>
              <a:t>			I bambini, nel corso dell’anno, hanno 			appreso i 	colori secondari e sanno come 		ottenerli dai colori primari.</a:t>
            </a:r>
          </a:p>
          <a:p>
            <a:pPr algn="just">
              <a:buNone/>
            </a:pPr>
            <a:endParaRPr lang="it-IT" b="1" dirty="0" smtClean="0">
              <a:solidFill>
                <a:schemeClr val="accent2">
                  <a:lumMod val="75000"/>
                </a:schemeClr>
              </a:solidFill>
            </a:endParaRPr>
          </a:p>
          <a:p>
            <a:pPr algn="just">
              <a:buNone/>
            </a:pPr>
            <a:r>
              <a:rPr lang="it-IT" b="1" dirty="0" smtClean="0">
                <a:solidFill>
                  <a:schemeClr val="accent2">
                    <a:lumMod val="75000"/>
                  </a:schemeClr>
                </a:solidFill>
              </a:rPr>
              <a:t>			Hanno inoltre acquisito la padronanza dei 		concetti topologici.</a:t>
            </a:r>
          </a:p>
          <a:p>
            <a:pPr>
              <a:buNone/>
            </a:pPr>
            <a:r>
              <a:rPr lang="it-IT" b="1" dirty="0" smtClean="0">
                <a:solidFill>
                  <a:schemeClr val="accent2">
                    <a:lumMod val="75000"/>
                  </a:schemeClr>
                </a:solidFill>
              </a:rPr>
              <a:t>	</a:t>
            </a:r>
            <a:endParaRPr lang="it-IT" dirty="0">
              <a:solidFill>
                <a:schemeClr val="accent2">
                  <a:lumMod val="75000"/>
                </a:schemeClr>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147" y="29435"/>
            <a:ext cx="4205509" cy="2911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4000" b="1" dirty="0" smtClean="0">
                <a:solidFill>
                  <a:schemeClr val="accent2">
                    <a:lumMod val="75000"/>
                  </a:schemeClr>
                </a:solidFill>
              </a:rPr>
              <a:t>I CAMPI DI ESPERIENZA</a:t>
            </a:r>
            <a:endParaRPr lang="it-IT" b="1" dirty="0" smtClean="0">
              <a:solidFill>
                <a:schemeClr val="accent2">
                  <a:lumMod val="75000"/>
                </a:schemeClr>
              </a:solidFill>
            </a:endParaRPr>
          </a:p>
        </p:txBody>
      </p:sp>
      <p:graphicFrame>
        <p:nvGraphicFramePr>
          <p:cNvPr id="16" name="Diagramma 15"/>
          <p:cNvGraphicFramePr/>
          <p:nvPr>
            <p:extLst>
              <p:ext uri="{D42A27DB-BD31-4B8C-83A1-F6EECF244321}">
                <p14:modId xmlns:p14="http://schemas.microsoft.com/office/powerpoint/2010/main" val="2453021123"/>
              </p:ext>
            </p:extLst>
          </p:nvPr>
        </p:nvGraphicFramePr>
        <p:xfrm>
          <a:off x="1286593" y="1620910"/>
          <a:ext cx="7540659" cy="504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magin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540" y="1052736"/>
            <a:ext cx="1547813" cy="1428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ppt_x"/>
                                          </p:val>
                                        </p:tav>
                                        <p:tav tm="100000">
                                          <p:val>
                                            <p:strVal val="#ppt_x"/>
                                          </p:val>
                                        </p:tav>
                                      </p:tavLst>
                                    </p:anim>
                                    <p:anim calcmode="lin" valueType="num">
                                      <p:cBhvr additive="base">
                                        <p:cTn id="25" dur="20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2000" fill="hold"/>
                                        <p:tgtEl>
                                          <p:spTgt spid="3"/>
                                        </p:tgtEl>
                                        <p:attrNameLst>
                                          <p:attrName>ppt_x</p:attrName>
                                        </p:attrNameLst>
                                      </p:cBhvr>
                                      <p:tavLst>
                                        <p:tav tm="0">
                                          <p:val>
                                            <p:strVal val="#ppt_x"/>
                                          </p:val>
                                        </p:tav>
                                        <p:tav tm="100000">
                                          <p:val>
                                            <p:strVal val="#ppt_x"/>
                                          </p:val>
                                        </p:tav>
                                      </p:tavLst>
                                    </p:anim>
                                    <p:anim calcmode="lin" valueType="num">
                                      <p:cBhvr additive="base">
                                        <p:cTn id="3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6"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5853</TotalTime>
  <Words>2008</Words>
  <Application>Microsoft Office PowerPoint</Application>
  <PresentationFormat>A4 (21x29,7 cm)</PresentationFormat>
  <Paragraphs>263</Paragraphs>
  <Slides>47</Slides>
  <Notes>2</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Luna</vt:lpstr>
      <vt:lpstr>Concorso docenti 2012 Scuola dell’infanzia  Candidata: Stefania Catania</vt:lpstr>
      <vt:lpstr>TRACCIA</vt:lpstr>
      <vt:lpstr>FINALITÀ GENERALE DEL PROGETTO</vt:lpstr>
      <vt:lpstr>La scelta del personaggio mediatore</vt:lpstr>
      <vt:lpstr>   </vt:lpstr>
      <vt:lpstr>ANALISI DI PARTENZA</vt:lpstr>
      <vt:lpstr>I bambini stranieri</vt:lpstr>
      <vt:lpstr>REQUISITI INIZIALI</vt:lpstr>
      <vt:lpstr>I CAMPI DI ESPERIENZA</vt:lpstr>
      <vt:lpstr>IL SÉ E L’ALTRO</vt:lpstr>
      <vt:lpstr>LA CONOSCENZA DEL MONDO </vt:lpstr>
      <vt:lpstr>IL CORPO E IL MOVIMENTO</vt:lpstr>
      <vt:lpstr>IMMAGINI, SUONI , COLORI</vt:lpstr>
      <vt:lpstr>I DISCORSI E LE PAROLE</vt:lpstr>
      <vt:lpstr>Obiettivi di apprendimento</vt:lpstr>
      <vt:lpstr> MEDIATORI DIDATTICI, STRUMENTI E RISORSE</vt:lpstr>
      <vt:lpstr>SCELTE METODOLOGICHE</vt:lpstr>
      <vt:lpstr>SCELTE ORGANIZZATIVE:  I TEMPI</vt:lpstr>
      <vt:lpstr>SCELTE ORGANIZZATIVE:  GLI SPAZI</vt:lpstr>
      <vt:lpstr>SFONDO INTEGRATORE</vt:lpstr>
      <vt:lpstr>SIAMO PRONTI????  SI PARTE!</vt:lpstr>
      <vt:lpstr>   CIRCLE TIME: IL FILO DELLE EMOZIONI</vt:lpstr>
      <vt:lpstr>ATTIVITA’</vt:lpstr>
      <vt:lpstr>E’ arrivato un nuovo amico…</vt:lpstr>
      <vt:lpstr>Una Pasqua speciale </vt:lpstr>
      <vt:lpstr>GIOCHIAMO CON LA LIM Il gioco delle differenze: Chi è scomparso?  Cosa è apparso?</vt:lpstr>
      <vt:lpstr>IL CUORE DELLA PACE</vt:lpstr>
      <vt:lpstr>ENGLISH TIME…</vt:lpstr>
      <vt:lpstr>L’angolo della creatività</vt:lpstr>
      <vt:lpstr>TANTI LAVORETTI</vt:lpstr>
      <vt:lpstr>Realizziamo le decorazioni di Pasqua</vt:lpstr>
      <vt:lpstr>PICCOLI ARTISTI ALL’OPERA</vt:lpstr>
      <vt:lpstr>IMPARIAMO POESIE E FILASTROCCHE Propongo ai bambini la memorizzazione e recitazione di poesie e filastrocche pasquali sul tema della pace e della fratellanza.</vt:lpstr>
      <vt:lpstr>LAVORIAMO IN GRUPPO</vt:lpstr>
      <vt:lpstr>LA CACCIA ALLE UOVA</vt:lpstr>
      <vt:lpstr>Indossiamo tutti le orecchie come Bunny!</vt:lpstr>
      <vt:lpstr>ENGLISH TIME…</vt:lpstr>
      <vt:lpstr>DEBRIEFING</vt:lpstr>
      <vt:lpstr>COMPETENZE ACQUISITE</vt:lpstr>
      <vt:lpstr>       I FANTASTICI QUATTRO        I PILASTRI DELL’EDUCAZIONE</vt:lpstr>
      <vt:lpstr>IO PICCOLO CITTADINO EUROPEO…</vt:lpstr>
      <vt:lpstr>NELLA SCUOLA DELL’INFANZIA IMPARIAMO A VIVERE INSIEME</vt:lpstr>
      <vt:lpstr>GRIGLIA DI OSSERVAZIONE LAVORO DI GRUPPO</vt:lpstr>
      <vt:lpstr>GRIGLIA OSSERVATIVA PER LA  VERIFICA DEGLI APPRENDIMENTI</vt:lpstr>
      <vt:lpstr>VALUTAZIONE</vt:lpstr>
      <vt:lpstr>SITOGRAFIA E BIBLIOGRAFIA</vt:lpstr>
      <vt:lpstr> Grazie per l’attenzione!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F71</dc:creator>
  <cp:lastModifiedBy>Stefania Catania</cp:lastModifiedBy>
  <cp:revision>302</cp:revision>
  <dcterms:created xsi:type="dcterms:W3CDTF">2013-05-03T08:38:55Z</dcterms:created>
  <dcterms:modified xsi:type="dcterms:W3CDTF">2013-07-10T10:00:28Z</dcterms:modified>
</cp:coreProperties>
</file>