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sldIdLst>
    <p:sldId id="256" r:id="rId2"/>
    <p:sldId id="259" r:id="rId3"/>
    <p:sldId id="257" r:id="rId4"/>
    <p:sldId id="282" r:id="rId5"/>
    <p:sldId id="263" r:id="rId6"/>
    <p:sldId id="258" r:id="rId7"/>
    <p:sldId id="261" r:id="rId8"/>
    <p:sldId id="283" r:id="rId9"/>
    <p:sldId id="260" r:id="rId10"/>
    <p:sldId id="272" r:id="rId11"/>
    <p:sldId id="268" r:id="rId12"/>
    <p:sldId id="269" r:id="rId13"/>
    <p:sldId id="270" r:id="rId14"/>
    <p:sldId id="262" r:id="rId15"/>
    <p:sldId id="273" r:id="rId16"/>
    <p:sldId id="264" r:id="rId17"/>
    <p:sldId id="281" r:id="rId18"/>
    <p:sldId id="265" r:id="rId19"/>
    <p:sldId id="266" r:id="rId20"/>
    <p:sldId id="276" r:id="rId21"/>
    <p:sldId id="267" r:id="rId22"/>
    <p:sldId id="274" r:id="rId23"/>
    <p:sldId id="275" r:id="rId24"/>
    <p:sldId id="277" r:id="rId25"/>
    <p:sldId id="278" r:id="rId26"/>
    <p:sldId id="279" r:id="rId27"/>
    <p:sldId id="280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05E1-1E40-4BBF-AEC6-DF69762CA4E9}" type="datetimeFigureOut">
              <a:rPr lang="it-IT" smtClean="0"/>
              <a:t>25/06/2013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D5E19-64EF-4140-B2BE-3E47CD87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75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D5E19-64EF-4140-B2BE-3E47CD87B682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082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194421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Nel primo ciclo l’educazione fisica promuove la conoscenza di sé e delle proprie potenzialità nella costante relazione con l’ambiente, gli altri, gli oggetti . (</a:t>
            </a:r>
            <a:r>
              <a:rPr lang="it-IT" sz="2800" i="1" dirty="0" smtClean="0"/>
              <a:t>Indicazioni per il curricolo</a:t>
            </a:r>
            <a:r>
              <a:rPr lang="it-IT" sz="2800" dirty="0" smtClean="0"/>
              <a:t>, 2012)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560840" cy="2248273"/>
          </a:xfrm>
        </p:spPr>
        <p:txBody>
          <a:bodyPr>
            <a:normAutofit fontScale="85000" lnSpcReduction="10000"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Il candidato progetti, per una classe in cui è presente un alunno autistico, un’attività didattica reale volta a modulare e controllare l’impiego delle capacità condizionali adeguandole all’intensità e alla durata del compito motorio</a:t>
            </a:r>
          </a:p>
        </p:txBody>
      </p:sp>
    </p:spTree>
    <p:extLst>
      <p:ext uri="{BB962C8B-B14F-4D97-AF65-F5344CB8AC3E}">
        <p14:creationId xmlns:p14="http://schemas.microsoft.com/office/powerpoint/2010/main" val="208266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697854"/>
              </p:ext>
            </p:extLst>
          </p:nvPr>
        </p:nvGraphicFramePr>
        <p:xfrm>
          <a:off x="871538" y="2674938"/>
          <a:ext cx="7408862" cy="31723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04431"/>
                <a:gridCol w="3704431"/>
              </a:tblGrid>
              <a:tr h="626065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Corsa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Eseguire percorsi semplici</a:t>
                      </a:r>
                      <a:endParaRPr lang="it-IT" dirty="0"/>
                    </a:p>
                  </a:txBody>
                  <a:tcPr/>
                </a:tc>
              </a:tr>
              <a:tr h="626065">
                <a:tc>
                  <a:txBody>
                    <a:bodyPr/>
                    <a:lstStyle/>
                    <a:p>
                      <a:r>
                        <a:rPr lang="it-IT" dirty="0" smtClean="0"/>
                        <a:t>Lancio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Lanciare sviluppando</a:t>
                      </a:r>
                      <a:r>
                        <a:rPr lang="it-IT" baseline="0" dirty="0" smtClean="0"/>
                        <a:t> coordinazione oculo-manuale</a:t>
                      </a:r>
                      <a:endParaRPr lang="it-IT" dirty="0"/>
                    </a:p>
                  </a:txBody>
                  <a:tcPr/>
                </a:tc>
              </a:tr>
              <a:tr h="626065">
                <a:tc>
                  <a:txBody>
                    <a:bodyPr/>
                    <a:lstStyle/>
                    <a:p>
                      <a:r>
                        <a:rPr lang="it-IT" dirty="0" smtClean="0"/>
                        <a:t>Gioco competitivo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Partecipare ad attività ludico-competitive</a:t>
                      </a:r>
                      <a:endParaRPr lang="it-IT" dirty="0"/>
                    </a:p>
                  </a:txBody>
                  <a:tcPr/>
                </a:tc>
              </a:tr>
              <a:tr h="626065">
                <a:tc>
                  <a:txBody>
                    <a:bodyPr/>
                    <a:lstStyle/>
                    <a:p>
                      <a:r>
                        <a:rPr lang="it-IT" dirty="0" smtClean="0"/>
                        <a:t>Regole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Rispettare regole elementari  con </a:t>
                      </a:r>
                      <a:r>
                        <a:rPr lang="it-IT" i="1" dirty="0" smtClean="0"/>
                        <a:t>fair play</a:t>
                      </a:r>
                      <a:endParaRPr lang="it-IT" i="1" dirty="0"/>
                    </a:p>
                  </a:txBody>
                  <a:tcPr/>
                </a:tc>
              </a:tr>
              <a:tr h="626065">
                <a:tc>
                  <a:txBody>
                    <a:bodyPr/>
                    <a:lstStyle/>
                    <a:p>
                      <a:r>
                        <a:rPr lang="it-IT" dirty="0" smtClean="0"/>
                        <a:t>Misure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Effettuare misure in coppia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numCol="2"/>
          <a:lstStyle/>
          <a:p>
            <a:r>
              <a:rPr lang="it-IT" dirty="0" smtClean="0"/>
              <a:t>Conoscenze Abilità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349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Aula (per la fase preparatoria degli strumenti</a:t>
            </a:r>
            <a:r>
              <a:rPr lang="it-IT" dirty="0"/>
              <a:t> </a:t>
            </a:r>
            <a:r>
              <a:rPr lang="it-IT" dirty="0" smtClean="0"/>
              <a:t>e per condivisione delle attività)</a:t>
            </a:r>
          </a:p>
          <a:p>
            <a:endParaRPr lang="it-IT" dirty="0"/>
          </a:p>
          <a:p>
            <a:r>
              <a:rPr lang="it-IT" dirty="0" smtClean="0"/>
              <a:t>Palestra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spazi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9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strumenti 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746723"/>
              </p:ext>
            </p:extLst>
          </p:nvPr>
        </p:nvGraphicFramePr>
        <p:xfrm>
          <a:off x="467544" y="1844825"/>
          <a:ext cx="8064896" cy="4587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5356"/>
                <a:gridCol w="2779540"/>
              </a:tblGrid>
              <a:tr h="759224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Per gli alunni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Per l’insegnante</a:t>
                      </a:r>
                      <a:endParaRPr lang="it-IT" sz="2800" dirty="0"/>
                    </a:p>
                  </a:txBody>
                  <a:tcPr/>
                </a:tc>
              </a:tr>
              <a:tr h="506149">
                <a:tc>
                  <a:txBody>
                    <a:bodyPr/>
                    <a:lstStyle/>
                    <a:p>
                      <a:r>
                        <a:rPr lang="it-IT" dirty="0" smtClean="0"/>
                        <a:t>Carta di giornale e nastro adesivo (per testimone)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Cartellone </a:t>
                      </a:r>
                      <a:endParaRPr lang="it-IT" dirty="0"/>
                    </a:p>
                  </a:txBody>
                  <a:tcPr/>
                </a:tc>
              </a:tr>
              <a:tr h="442881">
                <a:tc>
                  <a:txBody>
                    <a:bodyPr/>
                    <a:lstStyle/>
                    <a:p>
                      <a:r>
                        <a:rPr lang="it-IT" dirty="0" smtClean="0"/>
                        <a:t>Tappeti </a:t>
                      </a:r>
                      <a:r>
                        <a:rPr lang="it-IT" baseline="0" dirty="0" smtClean="0"/>
                        <a:t>(3)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Pennarelli</a:t>
                      </a:r>
                      <a:endParaRPr lang="it-IT" dirty="0"/>
                    </a:p>
                  </a:txBody>
                  <a:tcPr/>
                </a:tc>
              </a:tr>
              <a:tr h="612019">
                <a:tc>
                  <a:txBody>
                    <a:bodyPr/>
                    <a:lstStyle/>
                    <a:p>
                      <a:r>
                        <a:rPr lang="it-IT" dirty="0" smtClean="0"/>
                        <a:t>Fogli di carta (per aeroplanino)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Telefonino </a:t>
                      </a:r>
                    </a:p>
                    <a:p>
                      <a:r>
                        <a:rPr lang="it-IT" sz="1600" dirty="0" smtClean="0"/>
                        <a:t>(come </a:t>
                      </a:r>
                      <a:r>
                        <a:rPr lang="it-IT" sz="1600" dirty="0" smtClean="0"/>
                        <a:t>registratore di suoni)</a:t>
                      </a:r>
                      <a:endParaRPr lang="it-IT" sz="1600" dirty="0"/>
                    </a:p>
                  </a:txBody>
                  <a:tcPr/>
                </a:tc>
              </a:tr>
              <a:tr h="506149">
                <a:tc>
                  <a:txBody>
                    <a:bodyPr/>
                    <a:lstStyle/>
                    <a:p>
                      <a:r>
                        <a:rPr lang="it-IT" dirty="0" smtClean="0"/>
                        <a:t>Metro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78435">
                <a:tc>
                  <a:txBody>
                    <a:bodyPr/>
                    <a:lstStyle/>
                    <a:p>
                      <a:r>
                        <a:rPr lang="it-IT" dirty="0" smtClean="0"/>
                        <a:t>Gesso  (per segnare le misure)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55513">
                <a:tc>
                  <a:txBody>
                    <a:bodyPr/>
                    <a:lstStyle/>
                    <a:p>
                      <a:r>
                        <a:rPr lang="it-IT" dirty="0" smtClean="0"/>
                        <a:t>Palloncini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727590">
                <a:tc>
                  <a:txBody>
                    <a:bodyPr/>
                    <a:lstStyle/>
                    <a:p>
                      <a:r>
                        <a:rPr lang="it-IT" dirty="0" smtClean="0"/>
                        <a:t>Forbici  (per tagliare gli aeroplanini)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48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Metodo competitivo di squadra</a:t>
            </a:r>
          </a:p>
          <a:p>
            <a:r>
              <a:rPr lang="it-IT" dirty="0" smtClean="0"/>
              <a:t>Metodo ludico-sportivo</a:t>
            </a:r>
            <a:endParaRPr lang="it-IT" dirty="0"/>
          </a:p>
          <a:p>
            <a:r>
              <a:rPr lang="it-IT" dirty="0" smtClean="0"/>
              <a:t>Cooperative </a:t>
            </a:r>
            <a:r>
              <a:rPr lang="it-IT" dirty="0" err="1" smtClean="0"/>
              <a:t>learning</a:t>
            </a:r>
            <a:r>
              <a:rPr lang="it-IT" dirty="0" smtClean="0"/>
              <a:t>	</a:t>
            </a:r>
          </a:p>
          <a:p>
            <a:r>
              <a:rPr lang="it-IT" dirty="0" smtClean="0"/>
              <a:t>Conversazione/riflessione  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Metodologie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69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4392488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it-IT" dirty="0" smtClean="0"/>
              <a:t>Costruzione dei 3 «testimoni» (fatto in precedenza in classe)</a:t>
            </a:r>
          </a:p>
          <a:p>
            <a:pPr marL="457200" indent="-457200">
              <a:buAutoNum type="arabicParenR"/>
            </a:pPr>
            <a:r>
              <a:rPr lang="it-IT" dirty="0" smtClean="0"/>
              <a:t>Riscaldamento			15 </a:t>
            </a:r>
            <a:r>
              <a:rPr lang="it-IT" dirty="0" err="1" smtClean="0"/>
              <a:t>min</a:t>
            </a:r>
            <a:endParaRPr lang="it-IT" dirty="0" smtClean="0"/>
          </a:p>
          <a:p>
            <a:pPr marL="457200" indent="-457200">
              <a:buAutoNum type="arabicParenR"/>
            </a:pPr>
            <a:r>
              <a:rPr lang="it-IT" dirty="0" smtClean="0"/>
              <a:t>Formazione delle squadre	5 </a:t>
            </a:r>
            <a:r>
              <a:rPr lang="it-IT" dirty="0" err="1" smtClean="0"/>
              <a:t>min</a:t>
            </a:r>
            <a:r>
              <a:rPr lang="it-IT" dirty="0" smtClean="0"/>
              <a:t>	</a:t>
            </a:r>
          </a:p>
          <a:p>
            <a:pPr marL="457200" indent="-457200">
              <a:buAutoNum type="arabicParenR"/>
            </a:pPr>
            <a:r>
              <a:rPr lang="it-IT" dirty="0" smtClean="0"/>
              <a:t>Prima staffetta			5 </a:t>
            </a:r>
            <a:r>
              <a:rPr lang="it-IT" dirty="0" err="1" smtClean="0"/>
              <a:t>min</a:t>
            </a:r>
            <a:r>
              <a:rPr lang="it-IT" dirty="0" smtClean="0"/>
              <a:t>	</a:t>
            </a:r>
          </a:p>
          <a:p>
            <a:pPr marL="457200" indent="-457200">
              <a:buAutoNum type="arabicParenR"/>
            </a:pPr>
            <a:r>
              <a:rPr lang="it-IT" dirty="0" smtClean="0"/>
              <a:t>Seconda staffetta		5 </a:t>
            </a:r>
            <a:r>
              <a:rPr lang="it-IT" dirty="0" err="1" smtClean="0"/>
              <a:t>min</a:t>
            </a:r>
            <a:endParaRPr lang="it-IT" dirty="0" smtClean="0"/>
          </a:p>
          <a:p>
            <a:pPr marL="457200" indent="-457200">
              <a:buAutoNum type="arabicParenR"/>
            </a:pPr>
            <a:r>
              <a:rPr lang="it-IT" dirty="0"/>
              <a:t>Prima gara </a:t>
            </a:r>
            <a:r>
              <a:rPr lang="it-IT" dirty="0" smtClean="0"/>
              <a:t>aeroplanini		5 </a:t>
            </a:r>
            <a:r>
              <a:rPr lang="it-IT" dirty="0" err="1" smtClean="0"/>
              <a:t>min</a:t>
            </a:r>
            <a:endParaRPr lang="it-IT" dirty="0" smtClean="0"/>
          </a:p>
          <a:p>
            <a:pPr marL="457200" indent="-457200">
              <a:buAutoNum type="arabicParenR"/>
            </a:pPr>
            <a:r>
              <a:rPr lang="it-IT" dirty="0"/>
              <a:t>Seconda gara </a:t>
            </a:r>
            <a:r>
              <a:rPr lang="it-IT" dirty="0" smtClean="0"/>
              <a:t>aeroplanini	5 </a:t>
            </a:r>
            <a:r>
              <a:rPr lang="it-IT" dirty="0" err="1" smtClean="0"/>
              <a:t>min</a:t>
            </a:r>
            <a:endParaRPr lang="it-IT" dirty="0" smtClean="0"/>
          </a:p>
          <a:p>
            <a:pPr marL="457200" indent="-457200">
              <a:buAutoNum type="arabicParenR"/>
            </a:pPr>
            <a:r>
              <a:rPr lang="it-IT" dirty="0" smtClean="0"/>
              <a:t>Punteggio				10 </a:t>
            </a:r>
            <a:r>
              <a:rPr lang="it-IT" dirty="0" err="1" smtClean="0"/>
              <a:t>min</a:t>
            </a:r>
            <a:endParaRPr lang="it-IT" dirty="0" smtClean="0"/>
          </a:p>
          <a:p>
            <a:pPr marL="457200" indent="-457200">
              <a:buAutoNum type="arabicParenR"/>
            </a:pPr>
            <a:r>
              <a:rPr lang="it-IT" dirty="0" smtClean="0"/>
              <a:t>Eventuale spareggio		5 </a:t>
            </a:r>
            <a:r>
              <a:rPr lang="it-IT" dirty="0" err="1" smtClean="0"/>
              <a:t>min</a:t>
            </a:r>
            <a:endParaRPr lang="it-IT" dirty="0" smtClean="0"/>
          </a:p>
          <a:p>
            <a:pPr marL="457200" indent="-457200">
              <a:buAutoNum type="arabicParenR"/>
            </a:pPr>
            <a:endParaRPr lang="it-IT" dirty="0" smtClean="0"/>
          </a:p>
          <a:p>
            <a:pPr marL="457200" indent="-457200">
              <a:buAutoNum type="arabicParenR"/>
            </a:pPr>
            <a:endParaRPr lang="it-IT" dirty="0" smtClean="0"/>
          </a:p>
          <a:p>
            <a:pPr marL="457200" indent="-457200">
              <a:buAutoNum type="arabicParenR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Scansione delle attività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51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classe, in una lezione precedente, i bambini costruiscono dei «testimoni» utilizzando dei fogli di giornale arrotolati e poi tenuti insieme dal nastro adesivo (se possibile di colori diversi). I «testimoni» sono </a:t>
            </a:r>
            <a:r>
              <a:rPr lang="it-IT" dirty="0"/>
              <a:t>3</a:t>
            </a:r>
            <a:r>
              <a:rPr lang="it-IT" dirty="0" smtClean="0"/>
              <a:t>: uno per ciascuna squadra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1: Preparazione dei «testimoni»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735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2041282"/>
            <a:ext cx="7408333" cy="426803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In questa prima utilizziamo la drammatizzazione per un maggior coinvolgimento emozionale dei bambini. Invitiamo i bambini di accingersi ad una missione «segreta» di cui nessuno, delle altre classi, deve sapere nulla.</a:t>
            </a:r>
          </a:p>
          <a:p>
            <a:r>
              <a:rPr lang="it-IT" dirty="0" smtClean="0"/>
              <a:t>Le attività in palestra diventano quindi:</a:t>
            </a:r>
          </a:p>
          <a:p>
            <a:r>
              <a:rPr lang="it-IT" dirty="0" smtClean="0"/>
              <a:t>1) camminare accovacciati (massima raccolta)</a:t>
            </a:r>
          </a:p>
          <a:p>
            <a:r>
              <a:rPr lang="it-IT" dirty="0" smtClean="0"/>
              <a:t>2) strisciare sulla pancia (aiutandosi con gli avambracci)</a:t>
            </a:r>
          </a:p>
          <a:p>
            <a:r>
              <a:rPr lang="it-IT" dirty="0" smtClean="0"/>
              <a:t>3) camminare con le braccia alzate (stazione eretta, camminare sulle punte con braccia alzate)</a:t>
            </a:r>
          </a:p>
          <a:p>
            <a:r>
              <a:rPr lang="it-IT" dirty="0" smtClean="0"/>
              <a:t>4) </a:t>
            </a:r>
            <a:r>
              <a:rPr lang="it-IT" sz="2000" dirty="0" smtClean="0"/>
              <a:t>seduti, camminare all’indietro deambulando sui glutei</a:t>
            </a:r>
          </a:p>
          <a:p>
            <a:r>
              <a:rPr lang="it-IT" dirty="0" smtClean="0"/>
              <a:t>5) corsa libera occupando tutto lo spazio della palestra  senza interferire o toccare i compagni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Riscaldamento - 1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312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6) In circolo, uno dietro l’altro, eseguono movimenti:</a:t>
            </a:r>
          </a:p>
          <a:p>
            <a:r>
              <a:rPr lang="it-IT" dirty="0" smtClean="0"/>
              <a:t>a) pollice in alto – 		rullata con spinta delle 					braccia in alto</a:t>
            </a:r>
          </a:p>
          <a:p>
            <a:r>
              <a:rPr lang="it-IT" dirty="0" smtClean="0"/>
              <a:t>b) pollice in basso - 		rullata… braccia in fuori</a:t>
            </a:r>
          </a:p>
          <a:p>
            <a:r>
              <a:rPr lang="it-IT" dirty="0" smtClean="0"/>
              <a:t>c) pollice in avanti -		rullata… braccia in avanti</a:t>
            </a:r>
          </a:p>
          <a:p>
            <a:r>
              <a:rPr lang="it-IT" dirty="0" smtClean="0"/>
              <a:t>d) mano aperta - 		rullata e circonduzione 					delle braccia</a:t>
            </a:r>
          </a:p>
          <a:p>
            <a:endParaRPr lang="it-IT" dirty="0"/>
          </a:p>
          <a:p>
            <a:r>
              <a:rPr lang="it-IT" dirty="0" smtClean="0"/>
              <a:t>I bambini sono invitati a guardare il bambino autistico per imitarne le consegne (ruolo leader del bambino autistico)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Riscaldamento - 2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124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bambini si dividono in 6 squadre, ciascuna di 4 elementi. </a:t>
            </a:r>
          </a:p>
          <a:p>
            <a:r>
              <a:rPr lang="it-IT" dirty="0" smtClean="0"/>
              <a:t>Possiamo far scegliere dei nomi di animali o colori </a:t>
            </a:r>
          </a:p>
          <a:p>
            <a:r>
              <a:rPr lang="it-IT" dirty="0" smtClean="0"/>
              <a:t>Ogni squadra dispone, all’inizio della attività, di 10 punti. Li conserva se sta in silenzio durante le attività delle altre. In caso contrario, un punto viene scalato.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2:	Formazione delle squadre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86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396044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Le prime 3 squadre si affrontano. I bambini sono disposti a 20 m l’uno dall’altro. Questa misurazione viene effettuata dall’insegnante. Nella squadra dove c’è il bambino autistico, questi è l’ultimo della </a:t>
            </a:r>
            <a:r>
              <a:rPr lang="it-IT" dirty="0" smtClean="0"/>
              <a:t>serie. Questo </a:t>
            </a:r>
            <a:r>
              <a:rPr lang="it-IT" dirty="0" smtClean="0"/>
              <a:t>perché probabilmente il più veloce. </a:t>
            </a:r>
            <a:endParaRPr lang="it-IT" dirty="0" smtClean="0"/>
          </a:p>
          <a:p>
            <a:r>
              <a:rPr lang="it-IT" dirty="0"/>
              <a:t>Il percorso totale viene svolto sui 4 lati della palestra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smtClean="0"/>
              <a:t>segnale di «start», se è un suono forte, può disturbare il bambino autistico: usare un suono a lui gradevole (es. il suono della campanella, o l’abbaiare di un cane o il nitrire di un cavallo). Questi suoni possono essere </a:t>
            </a:r>
            <a:r>
              <a:rPr lang="it-IT" dirty="0" err="1" smtClean="0"/>
              <a:t>pre</a:t>
            </a:r>
            <a:r>
              <a:rPr lang="it-IT" dirty="0" smtClean="0"/>
              <a:t>-registrati sul telefonino dell’insegnante e fatti ascoltare al momento. Al termine, si assegnano 6, 4 o 2 punti a seconda della posizione.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3:	Prima staffetta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86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3861047"/>
            <a:ext cx="7408333" cy="226511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02640"/>
          </a:xfrm>
        </p:spPr>
        <p:txBody>
          <a:bodyPr>
            <a:normAutofit/>
          </a:bodyPr>
          <a:lstStyle/>
          <a:p>
            <a:r>
              <a:rPr lang="it-IT" dirty="0" smtClean="0"/>
              <a:t>Lezione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>
                <a:solidFill>
                  <a:srgbClr val="FF0000"/>
                </a:solidFill>
              </a:rPr>
              <a:t>«Corri, lancia, misura»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04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Mentre le PRIME tre squadre fanno la staffetta, le altre tre squadre stanno costruendo degli aeroplanini di carta. </a:t>
            </a:r>
            <a:r>
              <a:rPr lang="it-IT" dirty="0"/>
              <a:t>Ruoli: un bambino lo costruisce, uno lo tirerà, gli altri due misureranno la gittata.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Nel frattempo…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710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410445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Le </a:t>
            </a:r>
            <a:r>
              <a:rPr lang="it-IT" dirty="0" smtClean="0"/>
              <a:t>seconde 3 </a:t>
            </a:r>
            <a:r>
              <a:rPr lang="it-IT" dirty="0"/>
              <a:t>squadre si affrontano. I bambini sono disposti a 20 m l’uno dall’altro. Questa misurazione viene effettuata dall’insegnante. </a:t>
            </a:r>
            <a:endParaRPr lang="it-IT" dirty="0" smtClean="0"/>
          </a:p>
          <a:p>
            <a:r>
              <a:rPr lang="it-IT" dirty="0"/>
              <a:t>Il percorso totale viene svolto sui 4 lati della palestra </a:t>
            </a:r>
          </a:p>
          <a:p>
            <a:r>
              <a:rPr lang="it-IT" dirty="0" smtClean="0"/>
              <a:t>Il </a:t>
            </a:r>
            <a:r>
              <a:rPr lang="it-IT" dirty="0"/>
              <a:t>segnale di «start», se è un suono forte, può disturbare il bambino autistico: usare un suono a lui gradevole (es. il suono della campanella, o l’abbaiare di un cane). Questi suoni possono essere </a:t>
            </a:r>
            <a:r>
              <a:rPr lang="it-IT" dirty="0" err="1"/>
              <a:t>pre</a:t>
            </a:r>
            <a:r>
              <a:rPr lang="it-IT" dirty="0"/>
              <a:t>-registrati sul telefonino dell’insegnante e fatti ascoltare al </a:t>
            </a:r>
            <a:r>
              <a:rPr lang="it-IT" dirty="0" smtClean="0"/>
              <a:t>momento. Al temine, si segnano i punti sul cartellone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4: Seconda staffetta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917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Mentre le </a:t>
            </a:r>
            <a:r>
              <a:rPr lang="it-IT" dirty="0" smtClean="0"/>
              <a:t>SECONDE tre </a:t>
            </a:r>
            <a:r>
              <a:rPr lang="it-IT" dirty="0"/>
              <a:t>squadre fanno la staffetta, le altre tre squadre stanno costruendo degli aeroplanini di carta. </a:t>
            </a:r>
            <a:r>
              <a:rPr lang="it-IT" dirty="0" smtClean="0"/>
              <a:t> Ruoli: un bambino lo costruisce, uno lo tirerà, gli altri due misureranno la gittata.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Nel frattempo…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24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affrontano le PRIME tre squadre.</a:t>
            </a:r>
          </a:p>
          <a:p>
            <a:r>
              <a:rPr lang="it-IT" dirty="0" smtClean="0"/>
              <a:t>Per ogni squadra si sceglie un «lanciatore». Questi si posiziona a 10 metri dal tappeto e quando ci arriva, tira. Gli altri due membri della squadra misureranno la gittata. L’insegnante scriverà i risultati alla lavagna.</a:t>
            </a:r>
          </a:p>
          <a:p>
            <a:r>
              <a:rPr lang="it-IT" dirty="0" smtClean="0"/>
              <a:t>Il bambino autistico è incaricato di ordinare le varie misurazioni dei lanci in ordine crescente.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5: Prima gara di aeroplanini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109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affrontano le </a:t>
            </a:r>
            <a:r>
              <a:rPr lang="it-IT" dirty="0" smtClean="0"/>
              <a:t>SECONDE tre </a:t>
            </a:r>
            <a:r>
              <a:rPr lang="it-IT" dirty="0"/>
              <a:t>squadre</a:t>
            </a:r>
            <a:r>
              <a:rPr lang="it-IT" dirty="0" smtClean="0"/>
              <a:t>.</a:t>
            </a:r>
          </a:p>
          <a:p>
            <a:r>
              <a:rPr lang="it-IT" dirty="0" smtClean="0"/>
              <a:t>Per </a:t>
            </a:r>
            <a:r>
              <a:rPr lang="it-IT" dirty="0"/>
              <a:t>ogni squadra si sceglie un </a:t>
            </a:r>
            <a:r>
              <a:rPr lang="it-IT" dirty="0" smtClean="0"/>
              <a:t>«lanciatore». </a:t>
            </a:r>
            <a:r>
              <a:rPr lang="it-IT" dirty="0"/>
              <a:t>Questi si posiziona a 10 metri dal tappeto e quando ci arriva, tira. Gli altri due membri della squadra misureranno la gittata. L’insegnante scriverà i risultati alla </a:t>
            </a:r>
            <a:r>
              <a:rPr lang="it-IT" dirty="0" smtClean="0"/>
              <a:t>lavagna.</a:t>
            </a:r>
          </a:p>
          <a:p>
            <a:r>
              <a:rPr lang="it-IT" dirty="0"/>
              <a:t>Il bambino autistico è incaricato di ordinare le varie misurazioni dei lanci in ordine </a:t>
            </a:r>
            <a:r>
              <a:rPr lang="it-IT" dirty="0" smtClean="0"/>
              <a:t>crescente.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6: Seconda gara degli aeroplanini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054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bambino autistico sarà il responsabile del conteggio, risultante dalla sommatoria delle varie fasi.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7: Punteggio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117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caso di parità tra due squadre, si può fare una ulteriore fase: riempiti dei palloncini con della sabbia, vengono lanciati con la stessa modalità degli aeroplanini, impugnandoli a due mani.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8: Eventuale spareggio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840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 termine delle attività, tutti i bambini sono in circolo. Al centro le mani dell’insegnante, sulle quali i bambini mettono le proprie. A questo punto, si esclama una frase «di gruppo» (Es. &lt;Per la Quinta A, hip </a:t>
            </a:r>
            <a:r>
              <a:rPr lang="it-IT" dirty="0" err="1" smtClean="0"/>
              <a:t>hip</a:t>
            </a:r>
            <a:r>
              <a:rPr lang="it-IT" dirty="0" smtClean="0"/>
              <a:t> hurrà&gt; o &lt;Tutti per uno, uno per tutti&gt;)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 di tornare in classe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54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La valutazione viene effettuata dal docente tramite una griglia che tiene conto dei seguenti indicatori:</a:t>
            </a:r>
          </a:p>
          <a:p>
            <a:pPr marL="457200" indent="-457200">
              <a:buAutoNum type="arabicParenR"/>
            </a:pPr>
            <a:r>
              <a:rPr lang="it-IT" dirty="0" smtClean="0"/>
              <a:t>Abilità motorie sviluppate</a:t>
            </a:r>
          </a:p>
          <a:p>
            <a:pPr marL="457200" indent="-457200">
              <a:buAutoNum type="arabicParenR"/>
            </a:pPr>
            <a:r>
              <a:rPr lang="it-IT" dirty="0" smtClean="0"/>
              <a:t>Rispetto delle regole e </a:t>
            </a:r>
            <a:r>
              <a:rPr lang="it-IT" i="1" dirty="0" smtClean="0"/>
              <a:t>fair play</a:t>
            </a:r>
          </a:p>
          <a:p>
            <a:pPr marL="457200" indent="-457200">
              <a:buAutoNum type="arabicParenR"/>
            </a:pPr>
            <a:r>
              <a:rPr lang="it-IT" dirty="0" smtClean="0"/>
              <a:t>Aspetto socio-relazionale</a:t>
            </a:r>
          </a:p>
          <a:p>
            <a:pPr marL="457200" indent="-457200">
              <a:buAutoNum type="arabicParenR"/>
            </a:pPr>
            <a:r>
              <a:rPr lang="it-IT" dirty="0" smtClean="0"/>
              <a:t>Sviluppo degli apprendimenti cognitivi e meta-cognitivi</a:t>
            </a:r>
          </a:p>
          <a:p>
            <a:pPr marL="457200" indent="-457200">
              <a:buAutoNum type="arabicParenR"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bambino autistico viene valutato in base agli obiettivi previsti nel Piano Educativo Individualizzato e si terrà conto della quantità e della qualità del tempo di lavoro con gli altri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941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3068960"/>
            <a:ext cx="7408333" cy="2625741"/>
          </a:xfrm>
        </p:spPr>
        <p:txBody>
          <a:bodyPr/>
          <a:lstStyle/>
          <a:p>
            <a:r>
              <a:rPr lang="it-IT" dirty="0" smtClean="0"/>
              <a:t>- destinatari			classe Quinta</a:t>
            </a:r>
          </a:p>
          <a:p>
            <a:r>
              <a:rPr lang="it-IT" dirty="0" smtClean="0"/>
              <a:t>- durata			1 lezione  (di 1 ora)</a:t>
            </a:r>
          </a:p>
          <a:p>
            <a:r>
              <a:rPr lang="it-IT" dirty="0" smtClean="0"/>
              <a:t>- composizione classe	24 alunni</a:t>
            </a:r>
          </a:p>
          <a:p>
            <a:r>
              <a:rPr lang="it-IT" dirty="0" smtClean="0"/>
              <a:t>di cui: 			1 bambino autistico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Dati generali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16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Questa lezione viene progettata in accordo con l’insegnante di sostegno e realizzata in un tempo in cui lo stesso docente è presente.</a:t>
            </a:r>
          </a:p>
          <a:p>
            <a:r>
              <a:rPr lang="it-IT" dirty="0" smtClean="0"/>
              <a:t>La disciplina di </a:t>
            </a:r>
            <a:r>
              <a:rPr lang="it-IT" dirty="0"/>
              <a:t>E</a:t>
            </a:r>
            <a:r>
              <a:rPr lang="it-IT" dirty="0" smtClean="0"/>
              <a:t>ducazione Fisica è presente nel Piano Educativo Individualizzato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Coordinamento con insegnante di sostegno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852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Italiano</a:t>
            </a:r>
          </a:p>
          <a:p>
            <a:pPr marL="0" indent="0">
              <a:buNone/>
            </a:pPr>
            <a:r>
              <a:rPr lang="it-IT" dirty="0" smtClean="0"/>
              <a:t>Matematica</a:t>
            </a:r>
          </a:p>
          <a:p>
            <a:pPr marL="0" indent="0">
              <a:buNone/>
            </a:pPr>
            <a:r>
              <a:rPr lang="it-IT" dirty="0" smtClean="0"/>
              <a:t>Cittadinanza e Costituzione </a:t>
            </a:r>
          </a:p>
          <a:p>
            <a:pPr marL="0" indent="0">
              <a:buNone/>
            </a:pPr>
            <a:r>
              <a:rPr lang="it-IT" dirty="0" smtClean="0"/>
              <a:t>Geografia</a:t>
            </a:r>
          </a:p>
          <a:p>
            <a:pPr marL="0" indent="0">
              <a:buNone/>
            </a:pPr>
            <a:r>
              <a:rPr lang="it-IT" dirty="0" smtClean="0"/>
              <a:t>Tecnologia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75240" cy="1578504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 Collegamenti interdisciplinari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3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67834" y="2675467"/>
            <a:ext cx="7408333" cy="3450696"/>
          </a:xfrm>
        </p:spPr>
        <p:txBody>
          <a:bodyPr/>
          <a:lstStyle/>
          <a:p>
            <a:r>
              <a:rPr lang="it-IT" dirty="0" smtClean="0"/>
              <a:t>Schemi motori di base</a:t>
            </a:r>
          </a:p>
          <a:p>
            <a:r>
              <a:rPr lang="it-IT" dirty="0" smtClean="0"/>
              <a:t>Lateralità</a:t>
            </a:r>
          </a:p>
          <a:p>
            <a:r>
              <a:rPr lang="it-IT" dirty="0" smtClean="0"/>
              <a:t>Coordinazione</a:t>
            </a:r>
          </a:p>
          <a:p>
            <a:r>
              <a:rPr lang="it-IT" dirty="0" smtClean="0"/>
              <a:t>Equilibrio statico e dinamico</a:t>
            </a:r>
          </a:p>
          <a:p>
            <a:r>
              <a:rPr lang="it-IT" dirty="0" smtClean="0"/>
              <a:t>Motricità fine</a:t>
            </a:r>
          </a:p>
          <a:p>
            <a:endParaRPr lang="it-IT" dirty="0" smtClean="0"/>
          </a:p>
          <a:p>
            <a:endParaRPr lang="it-IT" u="sng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600" dirty="0" smtClean="0"/>
              <a:t>Prerequisiti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41222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Sperimenta, in forma semplificata e progressivamente sempre più complessa, diverse gestualità tecniche.</a:t>
            </a:r>
          </a:p>
          <a:p>
            <a:r>
              <a:rPr lang="it-IT" dirty="0" smtClean="0"/>
              <a:t>Comprende, all’interno delle varie occasioni di gioco e sport, il valore delle regole e l’importanza di rispettarle.</a:t>
            </a:r>
          </a:p>
          <a:p>
            <a:r>
              <a:rPr lang="it-IT" dirty="0" smtClean="0"/>
              <a:t>Sperimenta il valore della coesione del gruppo, inteso come punto di forza per il conseguimento del risultato finale.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Traguardi di sviluppo</a:t>
            </a:r>
            <a:br>
              <a:rPr lang="it-IT" dirty="0" smtClean="0"/>
            </a:br>
            <a:r>
              <a:rPr lang="it-IT" dirty="0" smtClean="0"/>
              <a:t>delle Competenze 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464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924944"/>
            <a:ext cx="7408333" cy="3057789"/>
          </a:xfrm>
        </p:spPr>
        <p:txBody>
          <a:bodyPr/>
          <a:lstStyle/>
          <a:p>
            <a:r>
              <a:rPr lang="it-IT" dirty="0" smtClean="0"/>
              <a:t>Comprensione di punti di vista diversi dal proprio attraverso la condivisione di esperienze vissute </a:t>
            </a:r>
          </a:p>
          <a:p>
            <a:r>
              <a:rPr lang="it-IT" dirty="0" smtClean="0"/>
              <a:t>Capacità di lavorare con gli altri per realizzare un progetto comune</a:t>
            </a:r>
          </a:p>
          <a:p>
            <a:r>
              <a:rPr lang="it-IT" dirty="0" smtClean="0"/>
              <a:t>Riconoscimento e rispetto dei ruoli</a:t>
            </a:r>
          </a:p>
          <a:p>
            <a:r>
              <a:rPr lang="it-IT" dirty="0" smtClean="0"/>
              <a:t>Capacità di gestire </a:t>
            </a:r>
            <a:r>
              <a:rPr lang="it-IT" smtClean="0"/>
              <a:t>situazioni conflittuali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/>
          </a:bodyPr>
          <a:lstStyle/>
          <a:p>
            <a:r>
              <a:rPr lang="it-IT" dirty="0" smtClean="0"/>
              <a:t>Obiettivi formativi</a:t>
            </a:r>
            <a:br>
              <a:rPr lang="it-IT" dirty="0" smtClean="0"/>
            </a:br>
            <a:r>
              <a:rPr lang="it-IT" sz="3200" dirty="0" smtClean="0"/>
              <a:t>(sfera affettivo-relazionale e  cognitiva)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2885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Acquisire consapevolezza delle funzioni fisiologiche (cardio-respiratorie e muscolari) e dei loro cambiamenti in relazione all’esercizio fisico.</a:t>
            </a:r>
          </a:p>
          <a:p>
            <a:r>
              <a:rPr lang="it-IT" dirty="0" smtClean="0"/>
              <a:t>Utilizzare in forma originale e creativa modalità espressive e corporee anche attraverso forme di drammatizzazione.</a:t>
            </a:r>
          </a:p>
          <a:p>
            <a:r>
              <a:rPr lang="it-IT" dirty="0" smtClean="0"/>
              <a:t>Svolgere un ruolo attivo nelle attività di gioco-sport attraverso l’interazione con i compagni, il rispetto delle regole, il confronto leale nelle situazioni competitive</a:t>
            </a:r>
          </a:p>
          <a:p>
            <a:r>
              <a:rPr lang="it-IT" dirty="0" smtClean="0"/>
              <a:t>Sviluppa atteggiamenti inclusivi nei confronti della diversità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di 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535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1003</TotalTime>
  <Words>1306</Words>
  <Application>Microsoft Office PowerPoint</Application>
  <PresentationFormat>Presentazione su schermo (4:3)</PresentationFormat>
  <Paragraphs>147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Onde</vt:lpstr>
      <vt:lpstr>Nel primo ciclo l’educazione fisica promuove la conoscenza di sé e delle proprie potenzialità nella costante relazione con l’ambiente, gli altri, gli oggetti . (Indicazioni per il curricolo, 2012)</vt:lpstr>
      <vt:lpstr>Lezione «Corri, lancia, misura»</vt:lpstr>
      <vt:lpstr>Dati generali</vt:lpstr>
      <vt:lpstr>Coordinamento con insegnante di sostegno</vt:lpstr>
      <vt:lpstr> Collegamenti interdisciplinari</vt:lpstr>
      <vt:lpstr>Prerequisiti</vt:lpstr>
      <vt:lpstr>Traguardi di sviluppo delle Competenze  </vt:lpstr>
      <vt:lpstr>Obiettivi formativi (sfera affettivo-relazionale e  cognitiva)</vt:lpstr>
      <vt:lpstr>Obiettivi di Apprendimento</vt:lpstr>
      <vt:lpstr>Conoscenze Abilità</vt:lpstr>
      <vt:lpstr>Gli spazi</vt:lpstr>
      <vt:lpstr>Gli strumenti </vt:lpstr>
      <vt:lpstr>Metodologie</vt:lpstr>
      <vt:lpstr>Scansione delle attività</vt:lpstr>
      <vt:lpstr>1: Preparazione dei «testimoni»</vt:lpstr>
      <vt:lpstr>Riscaldamento - 1</vt:lpstr>
      <vt:lpstr>Riscaldamento - 2</vt:lpstr>
      <vt:lpstr>2: Formazione delle squadre</vt:lpstr>
      <vt:lpstr>3: Prima staffetta</vt:lpstr>
      <vt:lpstr>Nel frattempo…</vt:lpstr>
      <vt:lpstr>4: Seconda staffetta</vt:lpstr>
      <vt:lpstr>Nel frattempo…</vt:lpstr>
      <vt:lpstr>5: Prima gara di aeroplanini</vt:lpstr>
      <vt:lpstr>6: Seconda gara degli aeroplanini</vt:lpstr>
      <vt:lpstr>7: Punteggio</vt:lpstr>
      <vt:lpstr>8: Eventuale spareggio</vt:lpstr>
      <vt:lpstr>Prima di tornare in classe</vt:lpstr>
      <vt:lpstr>Valutazione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di Apprendimento «La raccolta differenziata»</dc:title>
  <dc:creator>Proprietario</dc:creator>
  <cp:lastModifiedBy>Proprietario</cp:lastModifiedBy>
  <cp:revision>55</cp:revision>
  <dcterms:created xsi:type="dcterms:W3CDTF">2013-06-15T20:47:49Z</dcterms:created>
  <dcterms:modified xsi:type="dcterms:W3CDTF">2013-06-25T10:06:03Z</dcterms:modified>
</cp:coreProperties>
</file>