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99" r:id="rId4"/>
    <p:sldId id="258" r:id="rId5"/>
    <p:sldId id="305" r:id="rId6"/>
    <p:sldId id="262" r:id="rId7"/>
    <p:sldId id="266" r:id="rId8"/>
    <p:sldId id="264" r:id="rId9"/>
    <p:sldId id="267" r:id="rId10"/>
    <p:sldId id="265" r:id="rId11"/>
    <p:sldId id="268" r:id="rId12"/>
    <p:sldId id="269" r:id="rId13"/>
    <p:sldId id="270" r:id="rId14"/>
    <p:sldId id="271" r:id="rId15"/>
    <p:sldId id="272" r:id="rId16"/>
    <p:sldId id="280" r:id="rId17"/>
    <p:sldId id="293" r:id="rId18"/>
    <p:sldId id="276" r:id="rId19"/>
    <p:sldId id="297" r:id="rId20"/>
    <p:sldId id="277" r:id="rId21"/>
    <p:sldId id="278" r:id="rId22"/>
    <p:sldId id="279" r:id="rId23"/>
    <p:sldId id="281" r:id="rId24"/>
    <p:sldId id="300" r:id="rId25"/>
    <p:sldId id="301" r:id="rId26"/>
    <p:sldId id="282" r:id="rId27"/>
    <p:sldId id="283" r:id="rId28"/>
    <p:sldId id="302" r:id="rId29"/>
    <p:sldId id="303" r:id="rId30"/>
    <p:sldId id="285" r:id="rId31"/>
    <p:sldId id="304" r:id="rId32"/>
    <p:sldId id="286" r:id="rId33"/>
    <p:sldId id="287" r:id="rId34"/>
    <p:sldId id="289" r:id="rId35"/>
    <p:sldId id="298" r:id="rId36"/>
    <p:sldId id="291" r:id="rId37"/>
    <p:sldId id="296" r:id="rId38"/>
    <p:sldId id="292"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3" autoAdjust="0"/>
    <p:restoredTop sz="94624" autoAdjust="0"/>
  </p:normalViewPr>
  <p:slideViewPr>
    <p:cSldViewPr>
      <p:cViewPr varScale="1">
        <p:scale>
          <a:sx n="69" d="100"/>
          <a:sy n="69"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E3F1B-57DB-42F3-B3BB-0AF2A9BA39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7B8B4836-C01B-4184-906B-D4E229C8C811}">
      <dgm:prSet phldrT="[Testo]"/>
      <dgm:spPr/>
      <dgm:t>
        <a:bodyPr/>
        <a:lstStyle/>
        <a:p>
          <a:r>
            <a:rPr lang="it-IT" dirty="0" smtClean="0"/>
            <a:t>Il sé e l’altro</a:t>
          </a:r>
          <a:endParaRPr lang="it-IT" dirty="0"/>
        </a:p>
      </dgm:t>
    </dgm:pt>
    <dgm:pt modelId="{220A41CD-35AA-4DC7-BC2B-F15273D62CE9}" type="parTrans" cxnId="{DA79B507-FF4B-45BF-B0D6-0C7290A61477}">
      <dgm:prSet/>
      <dgm:spPr/>
      <dgm:t>
        <a:bodyPr/>
        <a:lstStyle/>
        <a:p>
          <a:endParaRPr lang="it-IT"/>
        </a:p>
      </dgm:t>
    </dgm:pt>
    <dgm:pt modelId="{2635493F-62EC-4437-82D0-26F299173236}" type="sibTrans" cxnId="{DA79B507-FF4B-45BF-B0D6-0C7290A61477}">
      <dgm:prSet/>
      <dgm:spPr/>
      <dgm:t>
        <a:bodyPr/>
        <a:lstStyle/>
        <a:p>
          <a:endParaRPr lang="it-IT"/>
        </a:p>
      </dgm:t>
    </dgm:pt>
    <dgm:pt modelId="{A3B837EF-539F-4AA1-8999-EA5E009D82EE}">
      <dgm:prSet phldrT="[Testo]"/>
      <dgm:spPr/>
      <dgm:t>
        <a:bodyPr/>
        <a:lstStyle/>
        <a:p>
          <a:r>
            <a:rPr lang="it-IT" dirty="0" smtClean="0"/>
            <a:t>Il corpo e il movimento</a:t>
          </a:r>
          <a:endParaRPr lang="it-IT" dirty="0"/>
        </a:p>
      </dgm:t>
    </dgm:pt>
    <dgm:pt modelId="{937B281F-1F83-4816-B10D-2A2BBA44899A}" type="parTrans" cxnId="{5D759260-436E-4605-994F-6F00E81893F0}">
      <dgm:prSet/>
      <dgm:spPr/>
      <dgm:t>
        <a:bodyPr/>
        <a:lstStyle/>
        <a:p>
          <a:endParaRPr lang="it-IT"/>
        </a:p>
      </dgm:t>
    </dgm:pt>
    <dgm:pt modelId="{7D83C046-AAE5-4DC8-A5B6-B537BDD688F8}" type="sibTrans" cxnId="{5D759260-436E-4605-994F-6F00E81893F0}">
      <dgm:prSet/>
      <dgm:spPr/>
      <dgm:t>
        <a:bodyPr/>
        <a:lstStyle/>
        <a:p>
          <a:endParaRPr lang="it-IT"/>
        </a:p>
      </dgm:t>
    </dgm:pt>
    <dgm:pt modelId="{AE720DB1-59C4-49CD-9FE3-DADA111EEB33}">
      <dgm:prSet phldrT="[Testo]"/>
      <dgm:spPr/>
      <dgm:t>
        <a:bodyPr/>
        <a:lstStyle/>
        <a:p>
          <a:r>
            <a:rPr lang="it-IT" dirty="0" smtClean="0"/>
            <a:t>Immagini, suoni e colori</a:t>
          </a:r>
          <a:endParaRPr lang="it-IT" dirty="0"/>
        </a:p>
      </dgm:t>
    </dgm:pt>
    <dgm:pt modelId="{A2E5610A-6DCC-49E7-8336-A300FF181FAB}" type="parTrans" cxnId="{5BB849CC-2C52-4F5D-A0BB-5EF19FEE3D9A}">
      <dgm:prSet/>
      <dgm:spPr/>
      <dgm:t>
        <a:bodyPr/>
        <a:lstStyle/>
        <a:p>
          <a:endParaRPr lang="it-IT"/>
        </a:p>
      </dgm:t>
    </dgm:pt>
    <dgm:pt modelId="{A1F69BC4-023E-44B5-88C4-25A6775573D1}" type="sibTrans" cxnId="{5BB849CC-2C52-4F5D-A0BB-5EF19FEE3D9A}">
      <dgm:prSet/>
      <dgm:spPr/>
      <dgm:t>
        <a:bodyPr/>
        <a:lstStyle/>
        <a:p>
          <a:endParaRPr lang="it-IT"/>
        </a:p>
      </dgm:t>
    </dgm:pt>
    <dgm:pt modelId="{C72F8C47-26E8-4F08-B4FB-21D90344C9C6}">
      <dgm:prSet phldrT="[Testo]"/>
      <dgm:spPr/>
      <dgm:t>
        <a:bodyPr/>
        <a:lstStyle/>
        <a:p>
          <a:r>
            <a:rPr lang="it-IT" dirty="0" smtClean="0"/>
            <a:t>I discorsi e le parole</a:t>
          </a:r>
          <a:endParaRPr lang="it-IT" dirty="0"/>
        </a:p>
      </dgm:t>
    </dgm:pt>
    <dgm:pt modelId="{A8E4834E-026C-4FB1-AB0D-99A78E7FA156}" type="parTrans" cxnId="{BC6DA248-4E72-413E-A508-3F3AD9A2774D}">
      <dgm:prSet/>
      <dgm:spPr/>
      <dgm:t>
        <a:bodyPr/>
        <a:lstStyle/>
        <a:p>
          <a:endParaRPr lang="it-IT"/>
        </a:p>
      </dgm:t>
    </dgm:pt>
    <dgm:pt modelId="{F5E79AB4-239C-4A21-89D6-B4702FC1D14C}" type="sibTrans" cxnId="{BC6DA248-4E72-413E-A508-3F3AD9A2774D}">
      <dgm:prSet/>
      <dgm:spPr/>
      <dgm:t>
        <a:bodyPr/>
        <a:lstStyle/>
        <a:p>
          <a:endParaRPr lang="it-IT"/>
        </a:p>
      </dgm:t>
    </dgm:pt>
    <dgm:pt modelId="{5B2055DB-3371-40EC-ACD5-A89F4AFD05ED}">
      <dgm:prSet phldrT="[Testo]"/>
      <dgm:spPr/>
      <dgm:t>
        <a:bodyPr/>
        <a:lstStyle/>
        <a:p>
          <a:r>
            <a:rPr lang="it-IT" dirty="0" smtClean="0"/>
            <a:t>La conoscenza del mondo</a:t>
          </a:r>
          <a:endParaRPr lang="it-IT" dirty="0"/>
        </a:p>
      </dgm:t>
    </dgm:pt>
    <dgm:pt modelId="{6DDDF282-1ECA-46F1-96F4-29ADECF78F7B}" type="parTrans" cxnId="{6A8FDD2B-E12C-4ADA-8745-93CDB973676E}">
      <dgm:prSet/>
      <dgm:spPr/>
      <dgm:t>
        <a:bodyPr/>
        <a:lstStyle/>
        <a:p>
          <a:endParaRPr lang="it-IT"/>
        </a:p>
      </dgm:t>
    </dgm:pt>
    <dgm:pt modelId="{A612218F-8026-4C70-B5AB-C4CBA1E3ACCF}" type="sibTrans" cxnId="{6A8FDD2B-E12C-4ADA-8745-93CDB973676E}">
      <dgm:prSet/>
      <dgm:spPr/>
      <dgm:t>
        <a:bodyPr/>
        <a:lstStyle/>
        <a:p>
          <a:endParaRPr lang="it-IT"/>
        </a:p>
      </dgm:t>
    </dgm:pt>
    <dgm:pt modelId="{55A741BA-5EC0-4187-98F6-1931BE0608B9}" type="pres">
      <dgm:prSet presAssocID="{8F7E3F1B-57DB-42F3-B3BB-0AF2A9BA39CC}" presName="cycle" presStyleCnt="0">
        <dgm:presLayoutVars>
          <dgm:dir/>
          <dgm:resizeHandles val="exact"/>
        </dgm:presLayoutVars>
      </dgm:prSet>
      <dgm:spPr/>
      <dgm:t>
        <a:bodyPr/>
        <a:lstStyle/>
        <a:p>
          <a:endParaRPr lang="it-IT"/>
        </a:p>
      </dgm:t>
    </dgm:pt>
    <dgm:pt modelId="{28BEB592-9DF4-4DEC-A9B6-410F3AD7A655}" type="pres">
      <dgm:prSet presAssocID="{7B8B4836-C01B-4184-906B-D4E229C8C811}" presName="node" presStyleLbl="node1" presStyleIdx="0" presStyleCnt="5">
        <dgm:presLayoutVars>
          <dgm:bulletEnabled val="1"/>
        </dgm:presLayoutVars>
      </dgm:prSet>
      <dgm:spPr/>
      <dgm:t>
        <a:bodyPr/>
        <a:lstStyle/>
        <a:p>
          <a:endParaRPr lang="it-IT"/>
        </a:p>
      </dgm:t>
    </dgm:pt>
    <dgm:pt modelId="{E2704FF8-3381-438B-8767-0230D06DB9C5}" type="pres">
      <dgm:prSet presAssocID="{2635493F-62EC-4437-82D0-26F299173236}" presName="sibTrans" presStyleLbl="sibTrans2D1" presStyleIdx="0" presStyleCnt="5"/>
      <dgm:spPr/>
      <dgm:t>
        <a:bodyPr/>
        <a:lstStyle/>
        <a:p>
          <a:endParaRPr lang="it-IT"/>
        </a:p>
      </dgm:t>
    </dgm:pt>
    <dgm:pt modelId="{81F09FEE-626A-439D-AE7C-BC3EB6BB0F55}" type="pres">
      <dgm:prSet presAssocID="{2635493F-62EC-4437-82D0-26F299173236}" presName="connectorText" presStyleLbl="sibTrans2D1" presStyleIdx="0" presStyleCnt="5"/>
      <dgm:spPr/>
      <dgm:t>
        <a:bodyPr/>
        <a:lstStyle/>
        <a:p>
          <a:endParaRPr lang="it-IT"/>
        </a:p>
      </dgm:t>
    </dgm:pt>
    <dgm:pt modelId="{AC5B4BB3-9FC6-40A1-BEF2-A0436C0DC039}" type="pres">
      <dgm:prSet presAssocID="{A3B837EF-539F-4AA1-8999-EA5E009D82EE}" presName="node" presStyleLbl="node1" presStyleIdx="1" presStyleCnt="5">
        <dgm:presLayoutVars>
          <dgm:bulletEnabled val="1"/>
        </dgm:presLayoutVars>
      </dgm:prSet>
      <dgm:spPr/>
      <dgm:t>
        <a:bodyPr/>
        <a:lstStyle/>
        <a:p>
          <a:endParaRPr lang="it-IT"/>
        </a:p>
      </dgm:t>
    </dgm:pt>
    <dgm:pt modelId="{05887AE7-26D0-41E4-91EC-2E185906316A}" type="pres">
      <dgm:prSet presAssocID="{7D83C046-AAE5-4DC8-A5B6-B537BDD688F8}" presName="sibTrans" presStyleLbl="sibTrans2D1" presStyleIdx="1" presStyleCnt="5"/>
      <dgm:spPr/>
      <dgm:t>
        <a:bodyPr/>
        <a:lstStyle/>
        <a:p>
          <a:endParaRPr lang="it-IT"/>
        </a:p>
      </dgm:t>
    </dgm:pt>
    <dgm:pt modelId="{4FF080E6-9318-462D-93BF-9D747AEA3ACB}" type="pres">
      <dgm:prSet presAssocID="{7D83C046-AAE5-4DC8-A5B6-B537BDD688F8}" presName="connectorText" presStyleLbl="sibTrans2D1" presStyleIdx="1" presStyleCnt="5"/>
      <dgm:spPr/>
      <dgm:t>
        <a:bodyPr/>
        <a:lstStyle/>
        <a:p>
          <a:endParaRPr lang="it-IT"/>
        </a:p>
      </dgm:t>
    </dgm:pt>
    <dgm:pt modelId="{E8D493B4-B3F5-4D41-A99F-24DBD8C908C8}" type="pres">
      <dgm:prSet presAssocID="{AE720DB1-59C4-49CD-9FE3-DADA111EEB33}" presName="node" presStyleLbl="node1" presStyleIdx="2" presStyleCnt="5">
        <dgm:presLayoutVars>
          <dgm:bulletEnabled val="1"/>
        </dgm:presLayoutVars>
      </dgm:prSet>
      <dgm:spPr/>
      <dgm:t>
        <a:bodyPr/>
        <a:lstStyle/>
        <a:p>
          <a:endParaRPr lang="it-IT"/>
        </a:p>
      </dgm:t>
    </dgm:pt>
    <dgm:pt modelId="{E3DD8C55-0C22-4312-BD17-6832C775E942}" type="pres">
      <dgm:prSet presAssocID="{A1F69BC4-023E-44B5-88C4-25A6775573D1}" presName="sibTrans" presStyleLbl="sibTrans2D1" presStyleIdx="2" presStyleCnt="5"/>
      <dgm:spPr/>
      <dgm:t>
        <a:bodyPr/>
        <a:lstStyle/>
        <a:p>
          <a:endParaRPr lang="it-IT"/>
        </a:p>
      </dgm:t>
    </dgm:pt>
    <dgm:pt modelId="{4CF78F1F-33F5-4F77-B838-A050FE2E3D1A}" type="pres">
      <dgm:prSet presAssocID="{A1F69BC4-023E-44B5-88C4-25A6775573D1}" presName="connectorText" presStyleLbl="sibTrans2D1" presStyleIdx="2" presStyleCnt="5"/>
      <dgm:spPr/>
      <dgm:t>
        <a:bodyPr/>
        <a:lstStyle/>
        <a:p>
          <a:endParaRPr lang="it-IT"/>
        </a:p>
      </dgm:t>
    </dgm:pt>
    <dgm:pt modelId="{5CE3F44D-47DF-41AF-9E0F-B999DF501D0F}" type="pres">
      <dgm:prSet presAssocID="{C72F8C47-26E8-4F08-B4FB-21D90344C9C6}" presName="node" presStyleLbl="node1" presStyleIdx="3" presStyleCnt="5">
        <dgm:presLayoutVars>
          <dgm:bulletEnabled val="1"/>
        </dgm:presLayoutVars>
      </dgm:prSet>
      <dgm:spPr/>
      <dgm:t>
        <a:bodyPr/>
        <a:lstStyle/>
        <a:p>
          <a:endParaRPr lang="it-IT"/>
        </a:p>
      </dgm:t>
    </dgm:pt>
    <dgm:pt modelId="{31344FAC-814F-40B4-A97E-32BECE35A007}" type="pres">
      <dgm:prSet presAssocID="{F5E79AB4-239C-4A21-89D6-B4702FC1D14C}" presName="sibTrans" presStyleLbl="sibTrans2D1" presStyleIdx="3" presStyleCnt="5"/>
      <dgm:spPr/>
      <dgm:t>
        <a:bodyPr/>
        <a:lstStyle/>
        <a:p>
          <a:endParaRPr lang="it-IT"/>
        </a:p>
      </dgm:t>
    </dgm:pt>
    <dgm:pt modelId="{42264902-BE29-4959-A94D-E51953200207}" type="pres">
      <dgm:prSet presAssocID="{F5E79AB4-239C-4A21-89D6-B4702FC1D14C}" presName="connectorText" presStyleLbl="sibTrans2D1" presStyleIdx="3" presStyleCnt="5"/>
      <dgm:spPr/>
      <dgm:t>
        <a:bodyPr/>
        <a:lstStyle/>
        <a:p>
          <a:endParaRPr lang="it-IT"/>
        </a:p>
      </dgm:t>
    </dgm:pt>
    <dgm:pt modelId="{EA403906-E223-4EAA-9927-7C2A0BE44F1F}" type="pres">
      <dgm:prSet presAssocID="{5B2055DB-3371-40EC-ACD5-A89F4AFD05ED}" presName="node" presStyleLbl="node1" presStyleIdx="4" presStyleCnt="5">
        <dgm:presLayoutVars>
          <dgm:bulletEnabled val="1"/>
        </dgm:presLayoutVars>
      </dgm:prSet>
      <dgm:spPr/>
      <dgm:t>
        <a:bodyPr/>
        <a:lstStyle/>
        <a:p>
          <a:endParaRPr lang="it-IT"/>
        </a:p>
      </dgm:t>
    </dgm:pt>
    <dgm:pt modelId="{0D73F98E-8285-4EC6-A1DD-A0BDD416A479}" type="pres">
      <dgm:prSet presAssocID="{A612218F-8026-4C70-B5AB-C4CBA1E3ACCF}" presName="sibTrans" presStyleLbl="sibTrans2D1" presStyleIdx="4" presStyleCnt="5"/>
      <dgm:spPr/>
      <dgm:t>
        <a:bodyPr/>
        <a:lstStyle/>
        <a:p>
          <a:endParaRPr lang="it-IT"/>
        </a:p>
      </dgm:t>
    </dgm:pt>
    <dgm:pt modelId="{7854612A-5799-42DE-92AA-5F8B47D48E96}" type="pres">
      <dgm:prSet presAssocID="{A612218F-8026-4C70-B5AB-C4CBA1E3ACCF}" presName="connectorText" presStyleLbl="sibTrans2D1" presStyleIdx="4" presStyleCnt="5"/>
      <dgm:spPr/>
      <dgm:t>
        <a:bodyPr/>
        <a:lstStyle/>
        <a:p>
          <a:endParaRPr lang="it-IT"/>
        </a:p>
      </dgm:t>
    </dgm:pt>
  </dgm:ptLst>
  <dgm:cxnLst>
    <dgm:cxn modelId="{5BB849CC-2C52-4F5D-A0BB-5EF19FEE3D9A}" srcId="{8F7E3F1B-57DB-42F3-B3BB-0AF2A9BA39CC}" destId="{AE720DB1-59C4-49CD-9FE3-DADA111EEB33}" srcOrd="2" destOrd="0" parTransId="{A2E5610A-6DCC-49E7-8336-A300FF181FAB}" sibTransId="{A1F69BC4-023E-44B5-88C4-25A6775573D1}"/>
    <dgm:cxn modelId="{6A8FDD2B-E12C-4ADA-8745-93CDB973676E}" srcId="{8F7E3F1B-57DB-42F3-B3BB-0AF2A9BA39CC}" destId="{5B2055DB-3371-40EC-ACD5-A89F4AFD05ED}" srcOrd="4" destOrd="0" parTransId="{6DDDF282-1ECA-46F1-96F4-29ADECF78F7B}" sibTransId="{A612218F-8026-4C70-B5AB-C4CBA1E3ACCF}"/>
    <dgm:cxn modelId="{9B65441D-580F-491E-A127-266DAB0FF71C}" type="presOf" srcId="{F5E79AB4-239C-4A21-89D6-B4702FC1D14C}" destId="{42264902-BE29-4959-A94D-E51953200207}" srcOrd="1" destOrd="0" presId="urn:microsoft.com/office/officeart/2005/8/layout/cycle2"/>
    <dgm:cxn modelId="{032F4874-D387-4880-828E-BC9247FE27A0}" type="presOf" srcId="{5B2055DB-3371-40EC-ACD5-A89F4AFD05ED}" destId="{EA403906-E223-4EAA-9927-7C2A0BE44F1F}" srcOrd="0" destOrd="0" presId="urn:microsoft.com/office/officeart/2005/8/layout/cycle2"/>
    <dgm:cxn modelId="{8F081D4B-23D9-44F6-A5CD-38906AA78218}" type="presOf" srcId="{AE720DB1-59C4-49CD-9FE3-DADA111EEB33}" destId="{E8D493B4-B3F5-4D41-A99F-24DBD8C908C8}" srcOrd="0" destOrd="0" presId="urn:microsoft.com/office/officeart/2005/8/layout/cycle2"/>
    <dgm:cxn modelId="{C01E86E0-DBDF-4F6E-8609-9400081DF028}" type="presOf" srcId="{A1F69BC4-023E-44B5-88C4-25A6775573D1}" destId="{E3DD8C55-0C22-4312-BD17-6832C775E942}" srcOrd="0" destOrd="0" presId="urn:microsoft.com/office/officeart/2005/8/layout/cycle2"/>
    <dgm:cxn modelId="{9EA2E877-0284-4BB9-8AF6-B95CB35D5DF5}" type="presOf" srcId="{7D83C046-AAE5-4DC8-A5B6-B537BDD688F8}" destId="{05887AE7-26D0-41E4-91EC-2E185906316A}" srcOrd="0" destOrd="0" presId="urn:microsoft.com/office/officeart/2005/8/layout/cycle2"/>
    <dgm:cxn modelId="{8AC22E03-B725-46FB-B876-AC61E8A3B4D1}" type="presOf" srcId="{A1F69BC4-023E-44B5-88C4-25A6775573D1}" destId="{4CF78F1F-33F5-4F77-B838-A050FE2E3D1A}" srcOrd="1" destOrd="0" presId="urn:microsoft.com/office/officeart/2005/8/layout/cycle2"/>
    <dgm:cxn modelId="{6C8C2CA7-5DEB-471F-82B5-8FADAFD9828C}" type="presOf" srcId="{F5E79AB4-239C-4A21-89D6-B4702FC1D14C}" destId="{31344FAC-814F-40B4-A97E-32BECE35A007}" srcOrd="0" destOrd="0" presId="urn:microsoft.com/office/officeart/2005/8/layout/cycle2"/>
    <dgm:cxn modelId="{BC6DA248-4E72-413E-A508-3F3AD9A2774D}" srcId="{8F7E3F1B-57DB-42F3-B3BB-0AF2A9BA39CC}" destId="{C72F8C47-26E8-4F08-B4FB-21D90344C9C6}" srcOrd="3" destOrd="0" parTransId="{A8E4834E-026C-4FB1-AB0D-99A78E7FA156}" sibTransId="{F5E79AB4-239C-4A21-89D6-B4702FC1D14C}"/>
    <dgm:cxn modelId="{DA79B507-FF4B-45BF-B0D6-0C7290A61477}" srcId="{8F7E3F1B-57DB-42F3-B3BB-0AF2A9BA39CC}" destId="{7B8B4836-C01B-4184-906B-D4E229C8C811}" srcOrd="0" destOrd="0" parTransId="{220A41CD-35AA-4DC7-BC2B-F15273D62CE9}" sibTransId="{2635493F-62EC-4437-82D0-26F299173236}"/>
    <dgm:cxn modelId="{020B89E2-260F-4C44-90C2-CD25593E4D27}" type="presOf" srcId="{7D83C046-AAE5-4DC8-A5B6-B537BDD688F8}" destId="{4FF080E6-9318-462D-93BF-9D747AEA3ACB}" srcOrd="1" destOrd="0" presId="urn:microsoft.com/office/officeart/2005/8/layout/cycle2"/>
    <dgm:cxn modelId="{B0085CF4-C8C7-4F1E-AC7D-EC2F409CF78A}" type="presOf" srcId="{C72F8C47-26E8-4F08-B4FB-21D90344C9C6}" destId="{5CE3F44D-47DF-41AF-9E0F-B999DF501D0F}" srcOrd="0" destOrd="0" presId="urn:microsoft.com/office/officeart/2005/8/layout/cycle2"/>
    <dgm:cxn modelId="{5D759260-436E-4605-994F-6F00E81893F0}" srcId="{8F7E3F1B-57DB-42F3-B3BB-0AF2A9BA39CC}" destId="{A3B837EF-539F-4AA1-8999-EA5E009D82EE}" srcOrd="1" destOrd="0" parTransId="{937B281F-1F83-4816-B10D-2A2BBA44899A}" sibTransId="{7D83C046-AAE5-4DC8-A5B6-B537BDD688F8}"/>
    <dgm:cxn modelId="{130D15DD-B197-4B96-AAED-14685BA0639B}" type="presOf" srcId="{2635493F-62EC-4437-82D0-26F299173236}" destId="{81F09FEE-626A-439D-AE7C-BC3EB6BB0F55}" srcOrd="1" destOrd="0" presId="urn:microsoft.com/office/officeart/2005/8/layout/cycle2"/>
    <dgm:cxn modelId="{2A6FEE14-3C9F-415B-87EB-36828E0B25B6}" type="presOf" srcId="{A612218F-8026-4C70-B5AB-C4CBA1E3ACCF}" destId="{7854612A-5799-42DE-92AA-5F8B47D48E96}" srcOrd="1" destOrd="0" presId="urn:microsoft.com/office/officeart/2005/8/layout/cycle2"/>
    <dgm:cxn modelId="{C7305321-0E2E-48AA-8556-85E45C3A321E}" type="presOf" srcId="{2635493F-62EC-4437-82D0-26F299173236}" destId="{E2704FF8-3381-438B-8767-0230D06DB9C5}" srcOrd="0" destOrd="0" presId="urn:microsoft.com/office/officeart/2005/8/layout/cycle2"/>
    <dgm:cxn modelId="{05BDA3D3-A960-43D7-8019-46077230A7D5}" type="presOf" srcId="{8F7E3F1B-57DB-42F3-B3BB-0AF2A9BA39CC}" destId="{55A741BA-5EC0-4187-98F6-1931BE0608B9}" srcOrd="0" destOrd="0" presId="urn:microsoft.com/office/officeart/2005/8/layout/cycle2"/>
    <dgm:cxn modelId="{C7A7CA19-C5B8-4F02-A2B4-7A85F4B0A027}" type="presOf" srcId="{7B8B4836-C01B-4184-906B-D4E229C8C811}" destId="{28BEB592-9DF4-4DEC-A9B6-410F3AD7A655}" srcOrd="0" destOrd="0" presId="urn:microsoft.com/office/officeart/2005/8/layout/cycle2"/>
    <dgm:cxn modelId="{81A696F8-1746-4E0C-B6BD-D6E62B4D04C9}" type="presOf" srcId="{A3B837EF-539F-4AA1-8999-EA5E009D82EE}" destId="{AC5B4BB3-9FC6-40A1-BEF2-A0436C0DC039}" srcOrd="0" destOrd="0" presId="urn:microsoft.com/office/officeart/2005/8/layout/cycle2"/>
    <dgm:cxn modelId="{C1D5D8B5-4F69-499B-AA68-78B191A8DF53}" type="presOf" srcId="{A612218F-8026-4C70-B5AB-C4CBA1E3ACCF}" destId="{0D73F98E-8285-4EC6-A1DD-A0BDD416A479}" srcOrd="0" destOrd="0" presId="urn:microsoft.com/office/officeart/2005/8/layout/cycle2"/>
    <dgm:cxn modelId="{5F977C37-412C-4766-93FA-833D89235C64}" type="presParOf" srcId="{55A741BA-5EC0-4187-98F6-1931BE0608B9}" destId="{28BEB592-9DF4-4DEC-A9B6-410F3AD7A655}" srcOrd="0" destOrd="0" presId="urn:microsoft.com/office/officeart/2005/8/layout/cycle2"/>
    <dgm:cxn modelId="{9FDECF68-3A73-4D6E-A311-CFD9D877390B}" type="presParOf" srcId="{55A741BA-5EC0-4187-98F6-1931BE0608B9}" destId="{E2704FF8-3381-438B-8767-0230D06DB9C5}" srcOrd="1" destOrd="0" presId="urn:microsoft.com/office/officeart/2005/8/layout/cycle2"/>
    <dgm:cxn modelId="{8CCAFB16-67F4-4B65-B7D5-2EDFF0BFBAB8}" type="presParOf" srcId="{E2704FF8-3381-438B-8767-0230D06DB9C5}" destId="{81F09FEE-626A-439D-AE7C-BC3EB6BB0F55}" srcOrd="0" destOrd="0" presId="urn:microsoft.com/office/officeart/2005/8/layout/cycle2"/>
    <dgm:cxn modelId="{034EE16A-364F-4414-89DA-61CDA91B7A13}" type="presParOf" srcId="{55A741BA-5EC0-4187-98F6-1931BE0608B9}" destId="{AC5B4BB3-9FC6-40A1-BEF2-A0436C0DC039}" srcOrd="2" destOrd="0" presId="urn:microsoft.com/office/officeart/2005/8/layout/cycle2"/>
    <dgm:cxn modelId="{D2B5346E-D16A-4E0A-AA7E-589D43E1B90F}" type="presParOf" srcId="{55A741BA-5EC0-4187-98F6-1931BE0608B9}" destId="{05887AE7-26D0-41E4-91EC-2E185906316A}" srcOrd="3" destOrd="0" presId="urn:microsoft.com/office/officeart/2005/8/layout/cycle2"/>
    <dgm:cxn modelId="{2817D563-2447-4415-9519-931FB5207246}" type="presParOf" srcId="{05887AE7-26D0-41E4-91EC-2E185906316A}" destId="{4FF080E6-9318-462D-93BF-9D747AEA3ACB}" srcOrd="0" destOrd="0" presId="urn:microsoft.com/office/officeart/2005/8/layout/cycle2"/>
    <dgm:cxn modelId="{6784E787-0D35-4491-AC5F-59B6FBF68156}" type="presParOf" srcId="{55A741BA-5EC0-4187-98F6-1931BE0608B9}" destId="{E8D493B4-B3F5-4D41-A99F-24DBD8C908C8}" srcOrd="4" destOrd="0" presId="urn:microsoft.com/office/officeart/2005/8/layout/cycle2"/>
    <dgm:cxn modelId="{B0D75EAF-8994-47FD-B7E0-07A391851D31}" type="presParOf" srcId="{55A741BA-5EC0-4187-98F6-1931BE0608B9}" destId="{E3DD8C55-0C22-4312-BD17-6832C775E942}" srcOrd="5" destOrd="0" presId="urn:microsoft.com/office/officeart/2005/8/layout/cycle2"/>
    <dgm:cxn modelId="{7AF637E1-1AB9-4B78-BFE8-2779E99256D4}" type="presParOf" srcId="{E3DD8C55-0C22-4312-BD17-6832C775E942}" destId="{4CF78F1F-33F5-4F77-B838-A050FE2E3D1A}" srcOrd="0" destOrd="0" presId="urn:microsoft.com/office/officeart/2005/8/layout/cycle2"/>
    <dgm:cxn modelId="{0FA130C1-EE20-4F88-821A-471ECB91086A}" type="presParOf" srcId="{55A741BA-5EC0-4187-98F6-1931BE0608B9}" destId="{5CE3F44D-47DF-41AF-9E0F-B999DF501D0F}" srcOrd="6" destOrd="0" presId="urn:microsoft.com/office/officeart/2005/8/layout/cycle2"/>
    <dgm:cxn modelId="{58331132-19E2-4291-A421-7964ABC0428B}" type="presParOf" srcId="{55A741BA-5EC0-4187-98F6-1931BE0608B9}" destId="{31344FAC-814F-40B4-A97E-32BECE35A007}" srcOrd="7" destOrd="0" presId="urn:microsoft.com/office/officeart/2005/8/layout/cycle2"/>
    <dgm:cxn modelId="{100E906E-7A1D-4F6B-BDFE-F1E1A96D48DA}" type="presParOf" srcId="{31344FAC-814F-40B4-A97E-32BECE35A007}" destId="{42264902-BE29-4959-A94D-E51953200207}" srcOrd="0" destOrd="0" presId="urn:microsoft.com/office/officeart/2005/8/layout/cycle2"/>
    <dgm:cxn modelId="{CC838849-C528-4DAC-BE83-F7753DB51D6E}" type="presParOf" srcId="{55A741BA-5EC0-4187-98F6-1931BE0608B9}" destId="{EA403906-E223-4EAA-9927-7C2A0BE44F1F}" srcOrd="8" destOrd="0" presId="urn:microsoft.com/office/officeart/2005/8/layout/cycle2"/>
    <dgm:cxn modelId="{E7A5153E-17E9-48D6-B02E-F7252F4A8AA1}" type="presParOf" srcId="{55A741BA-5EC0-4187-98F6-1931BE0608B9}" destId="{0D73F98E-8285-4EC6-A1DD-A0BDD416A479}" srcOrd="9" destOrd="0" presId="urn:microsoft.com/office/officeart/2005/8/layout/cycle2"/>
    <dgm:cxn modelId="{24DC6EED-2396-493F-991C-C7279B78AEEA}" type="presParOf" srcId="{0D73F98E-8285-4EC6-A1DD-A0BDD416A479}" destId="{7854612A-5799-42DE-92AA-5F8B47D48E9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BEB592-9DF4-4DEC-A9B6-410F3AD7A655}">
      <dsp:nvSpPr>
        <dsp:cNvPr id="0" name=""/>
        <dsp:cNvSpPr/>
      </dsp:nvSpPr>
      <dsp:spPr>
        <a:xfrm>
          <a:off x="3321843" y="831"/>
          <a:ext cx="1565224" cy="1565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t>Il sé e l’altro</a:t>
          </a:r>
          <a:endParaRPr lang="it-IT" sz="1700" kern="1200" dirty="0"/>
        </a:p>
      </dsp:txBody>
      <dsp:txXfrm>
        <a:off x="3321843" y="831"/>
        <a:ext cx="1565224" cy="1565224"/>
      </dsp:txXfrm>
    </dsp:sp>
    <dsp:sp modelId="{E2704FF8-3381-438B-8767-0230D06DB9C5}">
      <dsp:nvSpPr>
        <dsp:cNvPr id="0" name=""/>
        <dsp:cNvSpPr/>
      </dsp:nvSpPr>
      <dsp:spPr>
        <a:xfrm rot="2160000">
          <a:off x="4837678" y="1203302"/>
          <a:ext cx="416416" cy="5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2160000">
        <a:off x="4837678" y="1203302"/>
        <a:ext cx="416416" cy="528263"/>
      </dsp:txXfrm>
    </dsp:sp>
    <dsp:sp modelId="{AC5B4BB3-9FC6-40A1-BEF2-A0436C0DC039}">
      <dsp:nvSpPr>
        <dsp:cNvPr id="0" name=""/>
        <dsp:cNvSpPr/>
      </dsp:nvSpPr>
      <dsp:spPr>
        <a:xfrm>
          <a:off x="5223774" y="1382665"/>
          <a:ext cx="1565224" cy="1565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t>Il corpo e il movimento</a:t>
          </a:r>
          <a:endParaRPr lang="it-IT" sz="1700" kern="1200" dirty="0"/>
        </a:p>
      </dsp:txBody>
      <dsp:txXfrm>
        <a:off x="5223774" y="1382665"/>
        <a:ext cx="1565224" cy="1565224"/>
      </dsp:txXfrm>
    </dsp:sp>
    <dsp:sp modelId="{05887AE7-26D0-41E4-91EC-2E185906316A}">
      <dsp:nvSpPr>
        <dsp:cNvPr id="0" name=""/>
        <dsp:cNvSpPr/>
      </dsp:nvSpPr>
      <dsp:spPr>
        <a:xfrm rot="6480000">
          <a:off x="5438584" y="3007864"/>
          <a:ext cx="416416" cy="5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6480000">
        <a:off x="5438584" y="3007864"/>
        <a:ext cx="416416" cy="528263"/>
      </dsp:txXfrm>
    </dsp:sp>
    <dsp:sp modelId="{E8D493B4-B3F5-4D41-A99F-24DBD8C908C8}">
      <dsp:nvSpPr>
        <dsp:cNvPr id="0" name=""/>
        <dsp:cNvSpPr/>
      </dsp:nvSpPr>
      <dsp:spPr>
        <a:xfrm>
          <a:off x="4497301" y="3618519"/>
          <a:ext cx="1565224" cy="1565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t>Immagini, suoni e colori</a:t>
          </a:r>
          <a:endParaRPr lang="it-IT" sz="1700" kern="1200" dirty="0"/>
        </a:p>
      </dsp:txBody>
      <dsp:txXfrm>
        <a:off x="4497301" y="3618519"/>
        <a:ext cx="1565224" cy="1565224"/>
      </dsp:txXfrm>
    </dsp:sp>
    <dsp:sp modelId="{E3DD8C55-0C22-4312-BD17-6832C775E942}">
      <dsp:nvSpPr>
        <dsp:cNvPr id="0" name=""/>
        <dsp:cNvSpPr/>
      </dsp:nvSpPr>
      <dsp:spPr>
        <a:xfrm rot="10800000">
          <a:off x="3908033" y="4137000"/>
          <a:ext cx="416416" cy="5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3908033" y="4137000"/>
        <a:ext cx="416416" cy="528263"/>
      </dsp:txXfrm>
    </dsp:sp>
    <dsp:sp modelId="{5CE3F44D-47DF-41AF-9E0F-B999DF501D0F}">
      <dsp:nvSpPr>
        <dsp:cNvPr id="0" name=""/>
        <dsp:cNvSpPr/>
      </dsp:nvSpPr>
      <dsp:spPr>
        <a:xfrm>
          <a:off x="2146385" y="3618519"/>
          <a:ext cx="1565224" cy="1565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t>I discorsi e le parole</a:t>
          </a:r>
          <a:endParaRPr lang="it-IT" sz="1700" kern="1200" dirty="0"/>
        </a:p>
      </dsp:txBody>
      <dsp:txXfrm>
        <a:off x="2146385" y="3618519"/>
        <a:ext cx="1565224" cy="1565224"/>
      </dsp:txXfrm>
    </dsp:sp>
    <dsp:sp modelId="{31344FAC-814F-40B4-A97E-32BECE35A007}">
      <dsp:nvSpPr>
        <dsp:cNvPr id="0" name=""/>
        <dsp:cNvSpPr/>
      </dsp:nvSpPr>
      <dsp:spPr>
        <a:xfrm rot="15120000">
          <a:off x="2361195" y="3030281"/>
          <a:ext cx="416416" cy="5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5120000">
        <a:off x="2361195" y="3030281"/>
        <a:ext cx="416416" cy="528263"/>
      </dsp:txXfrm>
    </dsp:sp>
    <dsp:sp modelId="{EA403906-E223-4EAA-9927-7C2A0BE44F1F}">
      <dsp:nvSpPr>
        <dsp:cNvPr id="0" name=""/>
        <dsp:cNvSpPr/>
      </dsp:nvSpPr>
      <dsp:spPr>
        <a:xfrm>
          <a:off x="1419912" y="1382665"/>
          <a:ext cx="1565224" cy="1565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t>La conoscenza del mondo</a:t>
          </a:r>
          <a:endParaRPr lang="it-IT" sz="1700" kern="1200" dirty="0"/>
        </a:p>
      </dsp:txBody>
      <dsp:txXfrm>
        <a:off x="1419912" y="1382665"/>
        <a:ext cx="1565224" cy="1565224"/>
      </dsp:txXfrm>
    </dsp:sp>
    <dsp:sp modelId="{0D73F98E-8285-4EC6-A1DD-A0BDD416A479}">
      <dsp:nvSpPr>
        <dsp:cNvPr id="0" name=""/>
        <dsp:cNvSpPr/>
      </dsp:nvSpPr>
      <dsp:spPr>
        <a:xfrm rot="19440000">
          <a:off x="2935747" y="1217156"/>
          <a:ext cx="416416" cy="5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9440000">
        <a:off x="2935747" y="1217156"/>
        <a:ext cx="416416" cy="5282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40CFC-E164-458E-9967-BCFDF9A887BF}" type="datetimeFigureOut">
              <a:rPr lang="it-IT" smtClean="0"/>
              <a:pPr/>
              <a:t>27/08/2013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BEDC0-3946-4099-99CE-73F5BADD82F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0D31A22-CF0E-49BC-8429-8E00619454C7}" type="datetime1">
              <a:rPr lang="it-IT" smtClean="0"/>
              <a:pPr/>
              <a:t>27/08/2013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408EFF-0C45-4BEB-AC77-99DE04664535}" type="datetime1">
              <a:rPr lang="it-IT" smtClean="0"/>
              <a:pPr/>
              <a:t>27/08/2013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4917867-C48E-48E4-BB90-C911CA6B4B10}" type="datetime1">
              <a:rPr lang="it-IT" smtClean="0"/>
              <a:pPr/>
              <a:t>27/08/2013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92E487-2E25-4E0A-A728-899955015BB5}" type="datetime1">
              <a:rPr lang="it-IT" smtClean="0"/>
              <a:pPr/>
              <a:t>27/08/2013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8C5CE6-86D0-45DA-9DF6-383C227D6E6B}" type="datetime1">
              <a:rPr lang="it-IT" smtClean="0"/>
              <a:pPr/>
              <a:t>27/08/2013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B7AB25-AC71-4136-B757-653DE47B6B7A}" type="datetime1">
              <a:rPr lang="it-IT" smtClean="0"/>
              <a:pPr/>
              <a:t>27/08/2013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6B310D-8D8F-4F13-9376-9BCA25EC593C}" type="datetime1">
              <a:rPr lang="it-IT" smtClean="0"/>
              <a:pPr/>
              <a:t>27/08/2013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63C0534-030C-434F-88CF-26D98ED8DAD3}" type="datetime1">
              <a:rPr lang="it-IT" smtClean="0"/>
              <a:pPr/>
              <a:t>27/08/2013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459289-ED89-41E6-AC5F-D99B897CB936}" type="datetime1">
              <a:rPr lang="it-IT" smtClean="0"/>
              <a:pPr/>
              <a:t>27/08/2013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0471EB-D865-4CFF-B0E3-B153AC81239F}" type="datetime1">
              <a:rPr lang="it-IT" smtClean="0"/>
              <a:pPr/>
              <a:t>27/08/2013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5E3D84-098F-4470-8C5F-ABD967F5CDED}" type="datetime1">
              <a:rPr lang="it-IT" smtClean="0"/>
              <a:pPr/>
              <a:t>27/08/2013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924114-D2F4-4AF4-A287-2109AFB80230}" type="slidenum">
              <a:rPr lang="it-IT" smtClean="0"/>
              <a:pPr/>
              <a:t>‹N›</a:t>
            </a:fld>
            <a:endParaRPr lang="it-IT"/>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9BF75-A598-42C6-A948-5DE57EEF99C7}" type="datetime1">
              <a:rPr lang="it-IT" smtClean="0"/>
              <a:pPr/>
              <a:t>27/08/2013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24114-D2F4-4AF4-A287-2109AFB8023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rosalbacorallo.it/"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hyperlink" Target="http://www.augurinataleauguri.com/" TargetMode="External"/><Relationship Id="rId5" Type="http://schemas.openxmlformats.org/officeDocument/2006/relationships/hyperlink" Target="http://www.maestrasabry.it/" TargetMode="External"/><Relationship Id="rId4" Type="http://schemas.openxmlformats.org/officeDocument/2006/relationships/hyperlink" Target="http://www.cdgussago.it/"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it-IT" dirty="0"/>
          </a:p>
        </p:txBody>
      </p:sp>
      <p:sp>
        <p:nvSpPr>
          <p:cNvPr id="3" name="Sottotitolo 2"/>
          <p:cNvSpPr>
            <a:spLocks noGrp="1"/>
          </p:cNvSpPr>
          <p:nvPr>
            <p:ph type="subTitle" idx="1"/>
          </p:nvPr>
        </p:nvSpPr>
        <p:spPr/>
        <p:txBody>
          <a:bodyPr/>
          <a:lstStyle/>
          <a:p>
            <a:endParaRPr lang="it-IT" dirty="0"/>
          </a:p>
        </p:txBody>
      </p:sp>
      <p:sp>
        <p:nvSpPr>
          <p:cNvPr id="8" name="Rettangolo 7"/>
          <p:cNvSpPr/>
          <p:nvPr/>
        </p:nvSpPr>
        <p:spPr>
          <a:xfrm>
            <a:off x="539552" y="0"/>
            <a:ext cx="7791685" cy="1754326"/>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CONCORSO DOCENTI 2012</a:t>
            </a:r>
            <a:b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SCUOLA DELL’INFANZIA</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ttangolo 8"/>
          <p:cNvSpPr/>
          <p:nvPr/>
        </p:nvSpPr>
        <p:spPr>
          <a:xfrm>
            <a:off x="683568" y="1628800"/>
            <a:ext cx="7952498"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Candidata: Sabrina </a:t>
            </a:r>
            <a:r>
              <a:rPr lang="it-IT"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Gaspari</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Segnaposto numero diapositiva 9"/>
          <p:cNvSpPr>
            <a:spLocks noGrp="1"/>
          </p:cNvSpPr>
          <p:nvPr>
            <p:ph type="sldNum" sz="quarter" idx="12"/>
          </p:nvPr>
        </p:nvSpPr>
        <p:spPr/>
        <p:txBody>
          <a:bodyPr/>
          <a:lstStyle/>
          <a:p>
            <a:fld id="{C6924114-D2F4-4AF4-A287-2109AFB80230}" type="slidenum">
              <a:rPr lang="it-IT" smtClean="0"/>
              <a:pPr/>
              <a:t>1</a:t>
            </a:fld>
            <a:endParaRPr lang="it-IT"/>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CAMPI </a:t>
            </a:r>
            <a:r>
              <a:rPr lang="it-IT"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ESPERIENZA</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Diagramma 3"/>
          <p:cNvGraphicFramePr/>
          <p:nvPr/>
        </p:nvGraphicFramePr>
        <p:xfrm>
          <a:off x="539552" y="1052736"/>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C6924114-D2F4-4AF4-A287-2109AFB80230}" type="slidenum">
              <a:rPr lang="it-IT" smtClean="0"/>
              <a:pPr/>
              <a:t>10</a:t>
            </a:fld>
            <a:endParaRPr lang="it-IT"/>
          </a:p>
        </p:txBody>
      </p:sp>
      <p:pic>
        <p:nvPicPr>
          <p:cNvPr id="1026" name="Picture 2" descr="D:\Users\Sabrina\Desktop\Immagine.png"/>
          <p:cNvPicPr>
            <a:picLocks noChangeAspect="1" noChangeArrowheads="1"/>
          </p:cNvPicPr>
          <p:nvPr/>
        </p:nvPicPr>
        <p:blipFill>
          <a:blip r:embed="rId7" cstate="print"/>
          <a:srcRect/>
          <a:stretch>
            <a:fillRect/>
          </a:stretch>
        </p:blipFill>
        <p:spPr bwMode="auto">
          <a:xfrm>
            <a:off x="3635896" y="2924944"/>
            <a:ext cx="2040022" cy="161054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2">
                    <a:lumMod val="75000"/>
                  </a:schemeClr>
                </a:solidFill>
              </a:rPr>
              <a:t>IL SE’ E L’ALTRO</a:t>
            </a:r>
            <a:endParaRPr lang="it-IT" b="1" dirty="0">
              <a:solidFill>
                <a:schemeClr val="accent2">
                  <a:lumMod val="75000"/>
                </a:schemeClr>
              </a:solidFill>
            </a:endParaRPr>
          </a:p>
        </p:txBody>
      </p:sp>
      <p:graphicFrame>
        <p:nvGraphicFramePr>
          <p:cNvPr id="6" name="Segnaposto contenuto 5"/>
          <p:cNvGraphicFramePr>
            <a:graphicFrameLocks noGrp="1"/>
          </p:cNvGraphicFramePr>
          <p:nvPr>
            <p:ph idx="1"/>
          </p:nvPr>
        </p:nvGraphicFramePr>
        <p:xfrm>
          <a:off x="395536" y="1412776"/>
          <a:ext cx="8229600" cy="5178298"/>
        </p:xfrm>
        <a:graphic>
          <a:graphicData uri="http://schemas.openxmlformats.org/drawingml/2006/table">
            <a:tbl>
              <a:tblPr firstRow="1" bandRow="1">
                <a:tableStyleId>{21E4AEA4-8DFA-4A89-87EB-49C32662AFE0}</a:tableStyleId>
              </a:tblPr>
              <a:tblGrid>
                <a:gridCol w="8229600"/>
              </a:tblGrid>
              <a:tr h="270232">
                <a:tc>
                  <a:txBody>
                    <a:bodyPr/>
                    <a:lstStyle/>
                    <a:p>
                      <a:pPr algn="ctr"/>
                      <a:r>
                        <a:rPr lang="it-IT" dirty="0" smtClean="0">
                          <a:latin typeface="Arial Black" pitchFamily="34" charset="0"/>
                        </a:rPr>
                        <a:t>TRAGUARDI</a:t>
                      </a:r>
                      <a:r>
                        <a:rPr lang="it-IT" baseline="0" dirty="0" smtClean="0">
                          <a:latin typeface="Arial Black" pitchFamily="34" charset="0"/>
                        </a:rPr>
                        <a:t> PER LO SVILUPPO DELLA COMPETENZA</a:t>
                      </a:r>
                      <a:endParaRPr lang="it-IT" dirty="0">
                        <a:latin typeface="Arial Black" pitchFamily="34" charset="0"/>
                      </a:endParaRPr>
                    </a:p>
                  </a:txBody>
                  <a:tcPr/>
                </a:tc>
              </a:tr>
              <a:tr h="370840">
                <a:tc>
                  <a:txBody>
                    <a:bodyPr/>
                    <a:lstStyle/>
                    <a:p>
                      <a:pPr algn="just">
                        <a:lnSpc>
                          <a:spcPct val="115000"/>
                        </a:lnSpc>
                        <a:spcAft>
                          <a:spcPts val="0"/>
                        </a:spcAft>
                      </a:pPr>
                      <a:r>
                        <a:rPr lang="it-IT" sz="1100" baseline="0" dirty="0" smtClean="0">
                          <a:solidFill>
                            <a:srgbClr val="000000"/>
                          </a:solidFill>
                          <a:latin typeface="Times Roman"/>
                          <a:ea typeface="Times New Roman"/>
                          <a:cs typeface="Times Roman"/>
                        </a:rPr>
                        <a:t>   </a:t>
                      </a:r>
                      <a:r>
                        <a:rPr lang="it-IT" sz="1100" baseline="0" dirty="0" smtClean="0">
                          <a:solidFill>
                            <a:srgbClr val="000000"/>
                          </a:solidFill>
                          <a:latin typeface="Arial" pitchFamily="34" charset="0"/>
                          <a:ea typeface="Times New Roman"/>
                          <a:cs typeface="Arial" pitchFamily="34" charset="0"/>
                        </a:rPr>
                        <a:t>-</a:t>
                      </a:r>
                      <a:r>
                        <a:rPr lang="it-IT" sz="1100" dirty="0" smtClean="0">
                          <a:solidFill>
                            <a:srgbClr val="000000"/>
                          </a:solidFill>
                          <a:latin typeface="Arial" pitchFamily="34" charset="0"/>
                          <a:ea typeface="Times New Roman"/>
                          <a:cs typeface="Arial" pitchFamily="34" charset="0"/>
                        </a:rPr>
                        <a:t>Il </a:t>
                      </a:r>
                      <a:r>
                        <a:rPr lang="it-IT" sz="1100" dirty="0">
                          <a:solidFill>
                            <a:srgbClr val="000000"/>
                          </a:solidFill>
                          <a:latin typeface="Arial" pitchFamily="34" charset="0"/>
                          <a:ea typeface="Times New Roman"/>
                          <a:cs typeface="Arial" pitchFamily="34" charset="0"/>
                        </a:rPr>
                        <a:t>bambino gioca in modo costruttivo e creativo con gli altri, sa argomentare, confrontarsi, </a:t>
                      </a:r>
                      <a:r>
                        <a:rPr lang="it-IT" sz="1100" dirty="0" smtClean="0">
                          <a:solidFill>
                            <a:srgbClr val="000000"/>
                          </a:solidFill>
                          <a:latin typeface="Arial" pitchFamily="34" charset="0"/>
                          <a:ea typeface="Times New Roman"/>
                          <a:cs typeface="Arial" pitchFamily="34" charset="0"/>
                        </a:rPr>
                        <a:t>sostenere</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le </a:t>
                      </a:r>
                      <a:r>
                        <a:rPr lang="it-IT" sz="1100" dirty="0">
                          <a:solidFill>
                            <a:srgbClr val="000000"/>
                          </a:solidFill>
                          <a:latin typeface="Arial" pitchFamily="34" charset="0"/>
                          <a:ea typeface="Times New Roman"/>
                          <a:cs typeface="Arial" pitchFamily="34" charset="0"/>
                        </a:rPr>
                        <a:t>proprie ragioni con adulti e bambini.</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 </a:t>
                      </a:r>
                      <a:r>
                        <a:rPr lang="it-IT" sz="1100" dirty="0">
                          <a:solidFill>
                            <a:srgbClr val="000000"/>
                          </a:solidFill>
                          <a:latin typeface="Arial" pitchFamily="34" charset="0"/>
                          <a:ea typeface="Times New Roman"/>
                          <a:cs typeface="Arial" pitchFamily="34" charset="0"/>
                        </a:rPr>
                        <a:t>Sviluppa il senso dell’identità personale, percepisce le proprie esigenze e i propri sentimenti, sa </a:t>
                      </a:r>
                      <a:r>
                        <a:rPr lang="it-IT" sz="1100" dirty="0" smtClean="0">
                          <a:solidFill>
                            <a:srgbClr val="000000"/>
                          </a:solidFill>
                          <a:latin typeface="Arial" pitchFamily="34" charset="0"/>
                          <a:ea typeface="Times New Roman"/>
                          <a:cs typeface="Arial" pitchFamily="34" charset="0"/>
                        </a:rPr>
                        <a:t>esprimerli </a:t>
                      </a:r>
                      <a:r>
                        <a:rPr lang="it-IT" sz="1100" dirty="0">
                          <a:solidFill>
                            <a:srgbClr val="000000"/>
                          </a:solidFill>
                          <a:latin typeface="Arial" pitchFamily="34" charset="0"/>
                          <a:ea typeface="Times New Roman"/>
                          <a:cs typeface="Arial" pitchFamily="34" charset="0"/>
                        </a:rPr>
                        <a:t>in modo sempre più adeguato.</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-Sa </a:t>
                      </a:r>
                      <a:r>
                        <a:rPr lang="it-IT" sz="1100" dirty="0">
                          <a:solidFill>
                            <a:srgbClr val="000000"/>
                          </a:solidFill>
                          <a:latin typeface="Arial" pitchFamily="34" charset="0"/>
                          <a:ea typeface="Times New Roman"/>
                          <a:cs typeface="Arial" pitchFamily="34" charset="0"/>
                        </a:rPr>
                        <a:t>di avere una storia personale e familiare, conosce le tradizioni della famiglia, della comunità e </a:t>
                      </a:r>
                      <a:r>
                        <a:rPr lang="it-IT" sz="1100" dirty="0" smtClean="0">
                          <a:solidFill>
                            <a:srgbClr val="000000"/>
                          </a:solidFill>
                          <a:latin typeface="Arial" pitchFamily="34" charset="0"/>
                          <a:ea typeface="Times New Roman"/>
                          <a:cs typeface="Arial" pitchFamily="34" charset="0"/>
                        </a:rPr>
                        <a:t>le</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mette </a:t>
                      </a:r>
                      <a:r>
                        <a:rPr lang="it-IT" sz="1100" dirty="0">
                          <a:solidFill>
                            <a:srgbClr val="000000"/>
                          </a:solidFill>
                          <a:latin typeface="Arial" pitchFamily="34" charset="0"/>
                          <a:ea typeface="Times New Roman"/>
                          <a:cs typeface="Arial" pitchFamily="34" charset="0"/>
                        </a:rPr>
                        <a:t>a confronto con altre.</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-Riflette</a:t>
                      </a:r>
                      <a:r>
                        <a:rPr lang="it-IT" sz="1100" dirty="0">
                          <a:solidFill>
                            <a:srgbClr val="000000"/>
                          </a:solidFill>
                          <a:latin typeface="Arial" pitchFamily="34" charset="0"/>
                          <a:ea typeface="Times New Roman"/>
                          <a:cs typeface="Arial" pitchFamily="34" charset="0"/>
                        </a:rPr>
                        <a:t>, si confronta, discute con gli adulti e con gli altri bambini e comincia e riconoscere la </a:t>
                      </a:r>
                      <a:r>
                        <a:rPr lang="it-IT" sz="1100" dirty="0" smtClean="0">
                          <a:solidFill>
                            <a:srgbClr val="000000"/>
                          </a:solidFill>
                          <a:latin typeface="Arial" pitchFamily="34" charset="0"/>
                          <a:ea typeface="Times New Roman"/>
                          <a:cs typeface="Arial" pitchFamily="34" charset="0"/>
                        </a:rPr>
                        <a:t>reciprocità </a:t>
                      </a:r>
                      <a:r>
                        <a:rPr lang="it-IT" sz="1100" dirty="0">
                          <a:solidFill>
                            <a:srgbClr val="000000"/>
                          </a:solidFill>
                          <a:latin typeface="Arial" pitchFamily="34" charset="0"/>
                          <a:ea typeface="Times New Roman"/>
                          <a:cs typeface="Arial" pitchFamily="34" charset="0"/>
                        </a:rPr>
                        <a:t>di attenzione tra chi parla e chi ascolta.</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-Pone </a:t>
                      </a:r>
                      <a:r>
                        <a:rPr lang="it-IT" sz="1100" dirty="0">
                          <a:solidFill>
                            <a:srgbClr val="000000"/>
                          </a:solidFill>
                          <a:latin typeface="Arial" pitchFamily="34" charset="0"/>
                          <a:ea typeface="Times New Roman"/>
                          <a:cs typeface="Arial" pitchFamily="34" charset="0"/>
                        </a:rPr>
                        <a:t>domande sui temi esistenziali e religiosi, sulle diversità culturali, su ciò che è bene o male, </a:t>
                      </a:r>
                      <a:r>
                        <a:rPr lang="it-IT" sz="1100" dirty="0" smtClean="0">
                          <a:solidFill>
                            <a:srgbClr val="000000"/>
                          </a:solidFill>
                          <a:latin typeface="Arial" pitchFamily="34" charset="0"/>
                          <a:ea typeface="Times New Roman"/>
                          <a:cs typeface="Arial" pitchFamily="34" charset="0"/>
                        </a:rPr>
                        <a:t>sulla</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giustizia</a:t>
                      </a:r>
                      <a:r>
                        <a:rPr lang="it-IT" sz="1100" dirty="0">
                          <a:solidFill>
                            <a:srgbClr val="000000"/>
                          </a:solidFill>
                          <a:latin typeface="Arial" pitchFamily="34" charset="0"/>
                          <a:ea typeface="Times New Roman"/>
                          <a:cs typeface="Arial" pitchFamily="34" charset="0"/>
                        </a:rPr>
                        <a:t>, e ha raggiunto una prima consapevolezza dei propri diritti e doveri, delle regole del vivere </a:t>
                      </a:r>
                      <a:r>
                        <a:rPr lang="it-IT" sz="1100" dirty="0" smtClean="0">
                          <a:solidFill>
                            <a:srgbClr val="000000"/>
                          </a:solidFill>
                          <a:latin typeface="Arial" pitchFamily="34" charset="0"/>
                          <a:ea typeface="Times New Roman"/>
                          <a:cs typeface="Arial" pitchFamily="34" charset="0"/>
                        </a:rPr>
                        <a:t>insieme</a:t>
                      </a:r>
                      <a:r>
                        <a:rPr lang="it-IT" sz="1100" dirty="0">
                          <a:solidFill>
                            <a:srgbClr val="000000"/>
                          </a:solidFill>
                          <a:latin typeface="Arial" pitchFamily="34" charset="0"/>
                          <a:ea typeface="Times New Roman"/>
                          <a:cs typeface="Arial" pitchFamily="34" charset="0"/>
                        </a:rPr>
                        <a:t>.</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-Si </a:t>
                      </a:r>
                      <a:r>
                        <a:rPr lang="it-IT" sz="1100" dirty="0">
                          <a:solidFill>
                            <a:srgbClr val="000000"/>
                          </a:solidFill>
                          <a:latin typeface="Arial" pitchFamily="34" charset="0"/>
                          <a:ea typeface="Times New Roman"/>
                          <a:cs typeface="Arial" pitchFamily="34" charset="0"/>
                        </a:rPr>
                        <a:t>orienta nelle prime generalizzazioni di passato, presente, futuro e si muove con crescente </a:t>
                      </a:r>
                      <a:r>
                        <a:rPr lang="it-IT" sz="1100" dirty="0" smtClean="0">
                          <a:solidFill>
                            <a:srgbClr val="000000"/>
                          </a:solidFill>
                          <a:latin typeface="Arial" pitchFamily="34" charset="0"/>
                          <a:ea typeface="Times New Roman"/>
                          <a:cs typeface="Arial" pitchFamily="34" charset="0"/>
                        </a:rPr>
                        <a:t>sicurezza </a:t>
                      </a:r>
                      <a:r>
                        <a:rPr lang="it-IT" sz="1100" dirty="0">
                          <a:solidFill>
                            <a:srgbClr val="000000"/>
                          </a:solidFill>
                          <a:latin typeface="Arial" pitchFamily="34" charset="0"/>
                          <a:ea typeface="Times New Roman"/>
                          <a:cs typeface="Arial" pitchFamily="34" charset="0"/>
                        </a:rPr>
                        <a:t>e autonomia </a:t>
                      </a:r>
                      <a:r>
                        <a:rPr lang="it-IT" sz="1100" dirty="0" smtClean="0">
                          <a:solidFill>
                            <a:srgbClr val="000000"/>
                          </a:solidFill>
                          <a:latin typeface="Arial" pitchFamily="34" charset="0"/>
                          <a:ea typeface="Times New Roman"/>
                          <a:cs typeface="Arial" pitchFamily="34" charset="0"/>
                        </a:rPr>
                        <a:t>negli</a:t>
                      </a:r>
                    </a:p>
                    <a:p>
                      <a:pPr algn="just">
                        <a:lnSpc>
                          <a:spcPct val="115000"/>
                        </a:lnSpc>
                        <a:spcAft>
                          <a:spcPts val="0"/>
                        </a:spcAft>
                      </a:pPr>
                      <a:r>
                        <a:rPr lang="it-IT" sz="1100" dirty="0" smtClean="0">
                          <a:solidFill>
                            <a:srgbClr val="000000"/>
                          </a:solidFill>
                          <a:latin typeface="Arial" pitchFamily="34" charset="0"/>
                          <a:ea typeface="Times New Roman"/>
                          <a:cs typeface="Arial" pitchFamily="34" charset="0"/>
                        </a:rPr>
                        <a:t>spazi </a:t>
                      </a:r>
                      <a:r>
                        <a:rPr lang="it-IT" sz="1100" dirty="0">
                          <a:solidFill>
                            <a:srgbClr val="000000"/>
                          </a:solidFill>
                          <a:latin typeface="Arial" pitchFamily="34" charset="0"/>
                          <a:ea typeface="Times New Roman"/>
                          <a:cs typeface="Arial" pitchFamily="34" charset="0"/>
                        </a:rPr>
                        <a:t>che gli sono familiari, modulando progressivamente voce e movimento </a:t>
                      </a:r>
                      <a:r>
                        <a:rPr lang="it-IT" sz="1100" dirty="0" smtClean="0">
                          <a:solidFill>
                            <a:srgbClr val="000000"/>
                          </a:solidFill>
                          <a:latin typeface="Arial" pitchFamily="34" charset="0"/>
                          <a:ea typeface="Times New Roman"/>
                          <a:cs typeface="Arial" pitchFamily="34" charset="0"/>
                        </a:rPr>
                        <a:t>anche</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in </a:t>
                      </a:r>
                      <a:r>
                        <a:rPr lang="it-IT" sz="1100" dirty="0">
                          <a:solidFill>
                            <a:srgbClr val="000000"/>
                          </a:solidFill>
                          <a:latin typeface="Arial" pitchFamily="34" charset="0"/>
                          <a:ea typeface="Times New Roman"/>
                          <a:cs typeface="Arial" pitchFamily="34" charset="0"/>
                        </a:rPr>
                        <a:t>rapporto con gli altri e con le regole condivise.</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-Riconosce </a:t>
                      </a:r>
                      <a:r>
                        <a:rPr lang="it-IT" sz="1100" dirty="0">
                          <a:solidFill>
                            <a:srgbClr val="000000"/>
                          </a:solidFill>
                          <a:latin typeface="Arial" pitchFamily="34" charset="0"/>
                          <a:ea typeface="Times New Roman"/>
                          <a:cs typeface="Arial" pitchFamily="34" charset="0"/>
                        </a:rPr>
                        <a:t>i più importanti segni della sua cultura e del territorio, le istituzioni, i servizi pubblici, </a:t>
                      </a:r>
                      <a:r>
                        <a:rPr lang="it-IT" sz="1100" dirty="0" smtClean="0">
                          <a:solidFill>
                            <a:srgbClr val="000000"/>
                          </a:solidFill>
                          <a:latin typeface="Arial" pitchFamily="34" charset="0"/>
                          <a:ea typeface="Times New Roman"/>
                          <a:cs typeface="Arial" pitchFamily="34" charset="0"/>
                        </a:rPr>
                        <a:t>il</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funzionamento </a:t>
                      </a:r>
                      <a:r>
                        <a:rPr lang="it-IT" sz="1100" dirty="0">
                          <a:solidFill>
                            <a:srgbClr val="000000"/>
                          </a:solidFill>
                          <a:latin typeface="Arial" pitchFamily="34" charset="0"/>
                          <a:ea typeface="Times New Roman"/>
                          <a:cs typeface="Arial" pitchFamily="34" charset="0"/>
                        </a:rPr>
                        <a:t>delle piccole comunità e della città.</a:t>
                      </a:r>
                      <a:endParaRPr lang="it-IT" sz="1100" dirty="0">
                        <a:latin typeface="Arial" pitchFamily="34" charset="0"/>
                        <a:ea typeface="Times New Roman"/>
                        <a:cs typeface="Arial" pitchFamily="34" charset="0"/>
                      </a:endParaRPr>
                    </a:p>
                  </a:txBody>
                  <a:tcPr marL="0" marR="0" marT="0" marB="0"/>
                </a:tc>
              </a:tr>
              <a:tr h="370840">
                <a:tc>
                  <a:txBody>
                    <a:bodyPr/>
                    <a:lstStyle/>
                    <a:p>
                      <a:pPr algn="ctr"/>
                      <a:r>
                        <a:rPr lang="it-IT" dirty="0" smtClean="0">
                          <a:latin typeface="Arial Black" pitchFamily="34" charset="0"/>
                        </a:rPr>
                        <a:t>OBIETTIVI SPECIFICI</a:t>
                      </a:r>
                      <a:r>
                        <a:rPr lang="it-IT" baseline="0" dirty="0" smtClean="0">
                          <a:latin typeface="Arial Black" pitchFamily="34" charset="0"/>
                        </a:rPr>
                        <a:t> </a:t>
                      </a:r>
                      <a:r>
                        <a:rPr lang="it-IT" baseline="0" dirty="0" err="1" smtClean="0">
                          <a:latin typeface="Arial Black" pitchFamily="34" charset="0"/>
                        </a:rPr>
                        <a:t>DI</a:t>
                      </a:r>
                      <a:r>
                        <a:rPr lang="it-IT" baseline="0" dirty="0" smtClean="0">
                          <a:latin typeface="Arial Black" pitchFamily="34" charset="0"/>
                        </a:rPr>
                        <a:t> APPRENDIMENTO</a:t>
                      </a:r>
                      <a:endParaRPr lang="it-IT" dirty="0">
                        <a:latin typeface="Arial Black" pitchFamily="34" charset="0"/>
                      </a:endParaRPr>
                    </a:p>
                  </a:txBody>
                  <a:tcPr/>
                </a:tc>
              </a:tr>
              <a:tr h="370840">
                <a:tc>
                  <a:txBody>
                    <a:bodyPr/>
                    <a:lstStyle/>
                    <a:p>
                      <a:pPr>
                        <a:buFontTx/>
                        <a:buChar char="-"/>
                      </a:pPr>
                      <a:r>
                        <a:rPr lang="it-IT" sz="1100" dirty="0" smtClean="0">
                          <a:latin typeface="Arial" pitchFamily="34" charset="0"/>
                          <a:cs typeface="Arial" pitchFamily="34" charset="0"/>
                        </a:rPr>
                        <a:t>Sviluppare capacità relazionali</a:t>
                      </a:r>
                      <a:endParaRPr lang="it-IT" sz="1800" dirty="0">
                        <a:latin typeface="+mn-lt"/>
                        <a:cs typeface="+mn-cs"/>
                      </a:endParaRPr>
                    </a:p>
                    <a:p>
                      <a:pPr>
                        <a:buFontTx/>
                        <a:buChar char="-"/>
                      </a:pPr>
                      <a:r>
                        <a:rPr lang="it-IT" sz="1100" dirty="0" smtClean="0">
                          <a:latin typeface="Arial" pitchFamily="34" charset="0"/>
                          <a:cs typeface="Arial" pitchFamily="34" charset="0"/>
                        </a:rPr>
                        <a:t>Interiorizzare comportamenti corretti verso gli altri </a:t>
                      </a:r>
                    </a:p>
                    <a:p>
                      <a:pPr>
                        <a:buFontTx/>
                        <a:buChar char="-"/>
                      </a:pPr>
                      <a:r>
                        <a:rPr lang="it-IT" sz="1100" dirty="0" smtClean="0">
                          <a:latin typeface="Arial" pitchFamily="34" charset="0"/>
                          <a:cs typeface="Arial" pitchFamily="34" charset="0"/>
                        </a:rPr>
                        <a:t>Sviluppare un’identità positiva, acquisire fiducia nelle proprie possibilità ed apprezzare quelle altrui</a:t>
                      </a:r>
                    </a:p>
                    <a:p>
                      <a:pPr>
                        <a:buFontTx/>
                        <a:buChar char="-"/>
                      </a:pPr>
                      <a:r>
                        <a:rPr lang="it-IT" sz="1100" dirty="0" smtClean="0">
                          <a:latin typeface="Arial" pitchFamily="34" charset="0"/>
                          <a:cs typeface="Arial" pitchFamily="34" charset="0"/>
                        </a:rPr>
                        <a:t>Riconoscere</a:t>
                      </a:r>
                      <a:r>
                        <a:rPr lang="it-IT" sz="1100" baseline="0" dirty="0" smtClean="0">
                          <a:latin typeface="Arial" pitchFamily="34" charset="0"/>
                          <a:cs typeface="Arial" pitchFamily="34" charset="0"/>
                        </a:rPr>
                        <a:t> sentimenti ed emozioni, quindi esprimerli con vari linguaggi</a:t>
                      </a:r>
                    </a:p>
                    <a:p>
                      <a:pPr>
                        <a:buFontTx/>
                        <a:buChar char="-"/>
                      </a:pPr>
                      <a:r>
                        <a:rPr lang="it-IT" sz="1100" baseline="0" dirty="0" smtClean="0">
                          <a:latin typeface="Arial" pitchFamily="34" charset="0"/>
                          <a:cs typeface="Arial" pitchFamily="34" charset="0"/>
                        </a:rPr>
                        <a:t>Esprimere stati d’animo e sentimenti legati ai conflitti</a:t>
                      </a:r>
                    </a:p>
                    <a:p>
                      <a:pPr>
                        <a:buFontTx/>
                        <a:buChar char="-"/>
                      </a:pPr>
                      <a:r>
                        <a:rPr lang="it-IT" sz="1100" baseline="0" dirty="0" smtClean="0">
                          <a:latin typeface="Arial" pitchFamily="34" charset="0"/>
                          <a:cs typeface="Arial" pitchFamily="34" charset="0"/>
                        </a:rPr>
                        <a:t>Mettere in atto comportamenti di aiuto verso i compagni</a:t>
                      </a:r>
                    </a:p>
                    <a:p>
                      <a:pPr>
                        <a:buFontTx/>
                        <a:buChar char="-"/>
                      </a:pPr>
                      <a:r>
                        <a:rPr lang="it-IT" sz="1100" baseline="0" dirty="0" smtClean="0">
                          <a:latin typeface="Arial" pitchFamily="34" charset="0"/>
                          <a:cs typeface="Arial" pitchFamily="34" charset="0"/>
                        </a:rPr>
                        <a:t>Raccontare le proprie esperienze e la propria storia personale</a:t>
                      </a:r>
                    </a:p>
                    <a:p>
                      <a:pPr>
                        <a:buFontTx/>
                        <a:buChar char="-"/>
                      </a:pPr>
                      <a:r>
                        <a:rPr lang="it-IT" sz="1100" baseline="0" dirty="0" smtClean="0">
                          <a:latin typeface="Arial" pitchFamily="34" charset="0"/>
                          <a:cs typeface="Arial" pitchFamily="34" charset="0"/>
                        </a:rPr>
                        <a:t>Comprendere che per vivere bene è necessario osservare regole di comportamento</a:t>
                      </a:r>
                    </a:p>
                    <a:p>
                      <a:pPr>
                        <a:buFontTx/>
                        <a:buChar char="-"/>
                      </a:pPr>
                      <a:r>
                        <a:rPr lang="it-IT" sz="1100" baseline="0" dirty="0" smtClean="0">
                          <a:latin typeface="Arial" pitchFamily="34" charset="0"/>
                          <a:cs typeface="Arial" pitchFamily="34" charset="0"/>
                        </a:rPr>
                        <a:t>Riconoscere l’importanza di comportarsi in modo responsabile e collaborativo</a:t>
                      </a:r>
                    </a:p>
                    <a:p>
                      <a:pPr>
                        <a:buFontTx/>
                        <a:buChar char="-"/>
                      </a:pPr>
                      <a:r>
                        <a:rPr lang="it-IT" sz="1100" baseline="0" dirty="0" smtClean="0">
                          <a:latin typeface="Arial" pitchFamily="34" charset="0"/>
                          <a:cs typeface="Arial" pitchFamily="34" charset="0"/>
                        </a:rPr>
                        <a:t>Approfondire la conoscenza di alcuni aspetti delle culture </a:t>
                      </a:r>
                      <a:r>
                        <a:rPr lang="it-IT" sz="1100" baseline="0" dirty="0" smtClean="0">
                          <a:latin typeface="Arial" pitchFamily="34" charset="0"/>
                          <a:cs typeface="Arial" pitchFamily="34" charset="0"/>
                        </a:rPr>
                        <a:t>diverse dalla </a:t>
                      </a:r>
                      <a:r>
                        <a:rPr lang="it-IT" sz="1100" baseline="0" dirty="0" smtClean="0">
                          <a:latin typeface="Arial" pitchFamily="34" charset="0"/>
                          <a:cs typeface="Arial" pitchFamily="34" charset="0"/>
                        </a:rPr>
                        <a:t>nostra</a:t>
                      </a:r>
                    </a:p>
                    <a:p>
                      <a:pPr>
                        <a:buFontTx/>
                        <a:buChar char="-"/>
                      </a:pPr>
                      <a:r>
                        <a:rPr lang="it-IT" sz="1100" baseline="0" dirty="0" smtClean="0">
                          <a:latin typeface="Arial" pitchFamily="34" charset="0"/>
                          <a:cs typeface="Arial" pitchFamily="34" charset="0"/>
                        </a:rPr>
                        <a:t>Condividere esperienze nel lavoro di gruppo</a:t>
                      </a:r>
                      <a:endParaRPr lang="it-IT" sz="1100" dirty="0" smtClean="0">
                        <a:latin typeface="Arial" pitchFamily="34" charset="0"/>
                        <a:cs typeface="Arial" pitchFamily="34" charset="0"/>
                      </a:endParaRPr>
                    </a:p>
                  </a:txBody>
                  <a:tcPr/>
                </a:tc>
              </a:tr>
            </a:tbl>
          </a:graphicData>
        </a:graphic>
      </p:graphicFrame>
      <p:pic>
        <p:nvPicPr>
          <p:cNvPr id="24579" name="Picture 3" descr="C:\Users\Sabrina\AppData\Local\Microsoft\Windows\Temporary Internet Files\Content.IE5\BGSJRSGR\MC900438229[1].wmf"/>
          <p:cNvPicPr>
            <a:picLocks noChangeAspect="1" noChangeArrowheads="1"/>
          </p:cNvPicPr>
          <p:nvPr/>
        </p:nvPicPr>
        <p:blipFill>
          <a:blip r:embed="rId2" cstate="print"/>
          <a:srcRect/>
          <a:stretch>
            <a:fillRect/>
          </a:stretch>
        </p:blipFill>
        <p:spPr bwMode="auto">
          <a:xfrm>
            <a:off x="7204075" y="0"/>
            <a:ext cx="1939925" cy="1292225"/>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11</a:t>
            </a:fld>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4">
                    <a:lumMod val="75000"/>
                  </a:schemeClr>
                </a:solidFill>
              </a:rPr>
              <a:t>IL CORPO E IL MOVIMENTO</a:t>
            </a:r>
            <a:endParaRPr lang="it-IT" b="1" dirty="0">
              <a:solidFill>
                <a:schemeClr val="accent4">
                  <a:lumMod val="75000"/>
                </a:schemeClr>
              </a:solidFill>
            </a:endParaRPr>
          </a:p>
        </p:txBody>
      </p:sp>
      <p:graphicFrame>
        <p:nvGraphicFramePr>
          <p:cNvPr id="6" name="Segnaposto contenuto 5"/>
          <p:cNvGraphicFramePr>
            <a:graphicFrameLocks noGrp="1"/>
          </p:cNvGraphicFramePr>
          <p:nvPr>
            <p:ph idx="1"/>
          </p:nvPr>
        </p:nvGraphicFramePr>
        <p:xfrm>
          <a:off x="457200" y="1600200"/>
          <a:ext cx="8229600" cy="3223260"/>
        </p:xfrm>
        <a:graphic>
          <a:graphicData uri="http://schemas.openxmlformats.org/drawingml/2006/table">
            <a:tbl>
              <a:tblPr firstRow="1" bandRow="1">
                <a:tableStyleId>{00A15C55-8517-42AA-B614-E9B94910E393}</a:tableStyleId>
              </a:tblPr>
              <a:tblGrid>
                <a:gridCol w="8229600"/>
              </a:tblGrid>
              <a:tr h="370840">
                <a:tc>
                  <a:txBody>
                    <a:bodyPr/>
                    <a:lstStyle/>
                    <a:p>
                      <a:pPr algn="ctr"/>
                      <a:r>
                        <a:rPr lang="it-IT" dirty="0" smtClean="0">
                          <a:latin typeface="Arial Black" pitchFamily="34" charset="0"/>
                        </a:rPr>
                        <a:t>TRAGUARDI PER LO SVILUPPO DELLA COMPETENZA</a:t>
                      </a:r>
                      <a:endParaRPr lang="it-IT" dirty="0">
                        <a:latin typeface="Arial Black" pitchFamily="34" charset="0"/>
                      </a:endParaRPr>
                    </a:p>
                  </a:txBody>
                  <a:tcPr/>
                </a:tc>
              </a:tr>
              <a:tr h="370840">
                <a:tc>
                  <a:txBody>
                    <a:bodyPr/>
                    <a:lstStyle/>
                    <a:p>
                      <a:pPr algn="just">
                        <a:lnSpc>
                          <a:spcPct val="115000"/>
                        </a:lnSpc>
                        <a:spcAft>
                          <a:spcPts val="0"/>
                        </a:spcAft>
                      </a:pPr>
                      <a:r>
                        <a:rPr lang="it-IT" sz="1600" dirty="0" smtClean="0">
                          <a:solidFill>
                            <a:srgbClr val="000000"/>
                          </a:solidFill>
                          <a:latin typeface="Arial" pitchFamily="34" charset="0"/>
                          <a:ea typeface="Times New Roman"/>
                          <a:cs typeface="Arial" pitchFamily="34" charset="0"/>
                        </a:rPr>
                        <a:t>     - Il bambino vive pienamente la propria corporeità, ne percepisce il potenziale comunicativo ed </a:t>
                      </a:r>
                      <a:r>
                        <a:rPr lang="it-IT" sz="1600" dirty="0" smtClean="0">
                          <a:solidFill>
                            <a:srgbClr val="000000"/>
                          </a:solidFill>
                          <a:latin typeface="Arial" pitchFamily="34" charset="0"/>
                          <a:ea typeface="Times New Roman"/>
                          <a:cs typeface="Arial" pitchFamily="34" charset="0"/>
                        </a:rPr>
                        <a:t>espressivo</a:t>
                      </a:r>
                      <a:r>
                        <a:rPr lang="it-IT" sz="1600" dirty="0" smtClean="0">
                          <a:solidFill>
                            <a:srgbClr val="000000"/>
                          </a:solidFill>
                          <a:latin typeface="Arial" pitchFamily="34" charset="0"/>
                          <a:ea typeface="Times New Roman"/>
                          <a:cs typeface="Arial" pitchFamily="34" charset="0"/>
                        </a:rPr>
                        <a:t>, matura condotte che gli consentono una buona autonomia nella gestione della giornata a scuola.</a:t>
                      </a:r>
                      <a:endParaRPr lang="it-IT" sz="1600" dirty="0">
                        <a:latin typeface="Arial" pitchFamily="34" charset="0"/>
                        <a:ea typeface="Times New Roman"/>
                        <a:cs typeface="Arial" pitchFamily="34" charset="0"/>
                      </a:endParaRPr>
                    </a:p>
                    <a:p>
                      <a:pPr algn="just">
                        <a:lnSpc>
                          <a:spcPct val="115000"/>
                        </a:lnSpc>
                        <a:spcAft>
                          <a:spcPts val="0"/>
                        </a:spcAft>
                      </a:pPr>
                      <a:r>
                        <a:rPr lang="it-IT" sz="1600" dirty="0">
                          <a:solidFill>
                            <a:srgbClr val="000000"/>
                          </a:solidFill>
                          <a:latin typeface="Arial" pitchFamily="34" charset="0"/>
                          <a:ea typeface="Times New Roman"/>
                          <a:cs typeface="Arial" pitchFamily="34" charset="0"/>
                        </a:rPr>
                        <a:t>    </a:t>
                      </a:r>
                      <a:r>
                        <a:rPr lang="it-IT" sz="1600" dirty="0" smtClean="0">
                          <a:solidFill>
                            <a:srgbClr val="000000"/>
                          </a:solidFill>
                          <a:latin typeface="Arial" pitchFamily="34" charset="0"/>
                          <a:ea typeface="Times New Roman"/>
                          <a:cs typeface="Arial" pitchFamily="34" charset="0"/>
                        </a:rPr>
                        <a:t>-Controlla </a:t>
                      </a:r>
                      <a:r>
                        <a:rPr lang="it-IT" sz="1600" dirty="0">
                          <a:solidFill>
                            <a:srgbClr val="000000"/>
                          </a:solidFill>
                          <a:latin typeface="Arial" pitchFamily="34" charset="0"/>
                          <a:ea typeface="Times New Roman"/>
                          <a:cs typeface="Arial" pitchFamily="34" charset="0"/>
                        </a:rPr>
                        <a:t>l’esecuzione del gesto, valuta il rischio, interagisce con gli altri nei giochi di movimento, </a:t>
                      </a:r>
                      <a:r>
                        <a:rPr lang="it-IT" sz="1600" dirty="0" smtClean="0">
                          <a:solidFill>
                            <a:srgbClr val="000000"/>
                          </a:solidFill>
                          <a:latin typeface="Arial" pitchFamily="34" charset="0"/>
                          <a:ea typeface="Times New Roman"/>
                          <a:cs typeface="Arial" pitchFamily="34" charset="0"/>
                        </a:rPr>
                        <a:t>nella</a:t>
                      </a:r>
                      <a:r>
                        <a:rPr lang="it-IT" sz="1600" baseline="0" dirty="0" smtClean="0">
                          <a:solidFill>
                            <a:schemeClr val="dk1"/>
                          </a:solidFill>
                          <a:latin typeface="Arial" pitchFamily="34" charset="0"/>
                          <a:ea typeface="Times New Roman"/>
                          <a:cs typeface="Arial" pitchFamily="34" charset="0"/>
                        </a:rPr>
                        <a:t> </a:t>
                      </a:r>
                      <a:r>
                        <a:rPr lang="it-IT" sz="1600" dirty="0" smtClean="0">
                          <a:solidFill>
                            <a:srgbClr val="000000"/>
                          </a:solidFill>
                          <a:latin typeface="Arial" pitchFamily="34" charset="0"/>
                          <a:ea typeface="Times New Roman"/>
                          <a:cs typeface="Arial" pitchFamily="34" charset="0"/>
                        </a:rPr>
                        <a:t>danza</a:t>
                      </a:r>
                      <a:r>
                        <a:rPr lang="it-IT" sz="1600" dirty="0">
                          <a:solidFill>
                            <a:srgbClr val="000000"/>
                          </a:solidFill>
                          <a:latin typeface="Arial" pitchFamily="34" charset="0"/>
                          <a:ea typeface="Times New Roman"/>
                          <a:cs typeface="Arial" pitchFamily="34" charset="0"/>
                        </a:rPr>
                        <a:t>, nella comunicazione espressiva</a:t>
                      </a:r>
                      <a:r>
                        <a:rPr lang="it-IT" sz="1600" dirty="0" smtClean="0">
                          <a:solidFill>
                            <a:srgbClr val="000000"/>
                          </a:solidFill>
                          <a:latin typeface="Arial" pitchFamily="34" charset="0"/>
                          <a:ea typeface="Times New Roman"/>
                          <a:cs typeface="Arial" pitchFamily="34" charset="0"/>
                        </a:rPr>
                        <a:t>.</a:t>
                      </a:r>
                    </a:p>
                    <a:p>
                      <a:pPr algn="just">
                        <a:lnSpc>
                          <a:spcPct val="115000"/>
                        </a:lnSpc>
                        <a:spcAft>
                          <a:spcPts val="0"/>
                        </a:spcAft>
                      </a:pPr>
                      <a:endParaRPr lang="it-IT" sz="1600" dirty="0">
                        <a:latin typeface="Arial" pitchFamily="34" charset="0"/>
                        <a:ea typeface="Times New Roman"/>
                        <a:cs typeface="Arial" pitchFamily="34" charset="0"/>
                      </a:endParaRPr>
                    </a:p>
                  </a:txBody>
                  <a:tcPr marL="0" marR="0" marT="0" marB="0"/>
                </a:tc>
              </a:tr>
              <a:tr h="370840">
                <a:tc>
                  <a:txBody>
                    <a:bodyPr/>
                    <a:lstStyle/>
                    <a:p>
                      <a:pPr algn="ctr"/>
                      <a:r>
                        <a:rPr lang="it-IT" dirty="0" smtClean="0">
                          <a:latin typeface="Arial Black" pitchFamily="34" charset="0"/>
                        </a:rPr>
                        <a:t>OBIETTIVI SPECIFICI </a:t>
                      </a:r>
                      <a:r>
                        <a:rPr lang="it-IT" dirty="0" err="1" smtClean="0">
                          <a:latin typeface="Arial Black" pitchFamily="34" charset="0"/>
                        </a:rPr>
                        <a:t>DI</a:t>
                      </a:r>
                      <a:r>
                        <a:rPr lang="it-IT" dirty="0" smtClean="0">
                          <a:latin typeface="Arial Black" pitchFamily="34" charset="0"/>
                        </a:rPr>
                        <a:t> APPRENDIMENTO</a:t>
                      </a:r>
                      <a:endParaRPr lang="it-IT" dirty="0">
                        <a:latin typeface="Arial Black" pitchFamily="34" charset="0"/>
                      </a:endParaRPr>
                    </a:p>
                  </a:txBody>
                  <a:tcPr/>
                </a:tc>
              </a:tr>
              <a:tr h="370840">
                <a:tc>
                  <a:txBody>
                    <a:bodyPr/>
                    <a:lstStyle/>
                    <a:p>
                      <a:pPr>
                        <a:buFontTx/>
                        <a:buChar char="-"/>
                      </a:pPr>
                      <a:r>
                        <a:rPr lang="it-IT" sz="1600" dirty="0" smtClean="0">
                          <a:latin typeface="Arial" pitchFamily="34" charset="0"/>
                          <a:cs typeface="Arial" pitchFamily="34" charset="0"/>
                        </a:rPr>
                        <a:t>Coordinare</a:t>
                      </a:r>
                      <a:r>
                        <a:rPr lang="it-IT" sz="1600" baseline="0" dirty="0" smtClean="0">
                          <a:latin typeface="Arial" pitchFamily="34" charset="0"/>
                          <a:cs typeface="Arial" pitchFamily="34" charset="0"/>
                        </a:rPr>
                        <a:t> e controllare i movimenti nelle attività manuali</a:t>
                      </a:r>
                    </a:p>
                    <a:p>
                      <a:pPr>
                        <a:buFontTx/>
                        <a:buNone/>
                      </a:pPr>
                      <a:r>
                        <a:rPr lang="it-IT" sz="1600" baseline="0" dirty="0" smtClean="0">
                          <a:latin typeface="Arial" pitchFamily="34" charset="0"/>
                          <a:cs typeface="Arial" pitchFamily="34" charset="0"/>
                        </a:rPr>
                        <a:t>-Sviluppare le potenzialità </a:t>
                      </a:r>
                      <a:r>
                        <a:rPr lang="it-IT" sz="1600" baseline="0" dirty="0" err="1" smtClean="0">
                          <a:latin typeface="Arial" pitchFamily="34" charset="0"/>
                          <a:cs typeface="Arial" pitchFamily="34" charset="0"/>
                        </a:rPr>
                        <a:t>visuo-percettive</a:t>
                      </a:r>
                      <a:r>
                        <a:rPr lang="it-IT" sz="1600" baseline="0" dirty="0" smtClean="0">
                          <a:latin typeface="Arial" pitchFamily="34" charset="0"/>
                          <a:cs typeface="Arial" pitchFamily="34" charset="0"/>
                        </a:rPr>
                        <a:t>, </a:t>
                      </a:r>
                      <a:r>
                        <a:rPr lang="it-IT" sz="1600" baseline="0" dirty="0" err="1" smtClean="0">
                          <a:latin typeface="Arial" pitchFamily="34" charset="0"/>
                          <a:cs typeface="Arial" pitchFamily="34" charset="0"/>
                        </a:rPr>
                        <a:t>visuo-motorie</a:t>
                      </a:r>
                      <a:r>
                        <a:rPr lang="it-IT" sz="1600" baseline="0" dirty="0" smtClean="0">
                          <a:latin typeface="Arial" pitchFamily="34" charset="0"/>
                          <a:cs typeface="Arial" pitchFamily="34" charset="0"/>
                        </a:rPr>
                        <a:t> e </a:t>
                      </a:r>
                      <a:r>
                        <a:rPr lang="it-IT" sz="1600" baseline="0" dirty="0" err="1" smtClean="0">
                          <a:latin typeface="Arial" pitchFamily="34" charset="0"/>
                          <a:cs typeface="Arial" pitchFamily="34" charset="0"/>
                        </a:rPr>
                        <a:t>oculo-manuali</a:t>
                      </a:r>
                      <a:endParaRPr lang="it-IT" sz="1600" baseline="0" dirty="0" smtClean="0">
                        <a:latin typeface="Arial" pitchFamily="34" charset="0"/>
                        <a:cs typeface="Arial" pitchFamily="34" charset="0"/>
                      </a:endParaRPr>
                    </a:p>
                    <a:p>
                      <a:pPr>
                        <a:buFontTx/>
                        <a:buChar char="-"/>
                      </a:pPr>
                      <a:r>
                        <a:rPr lang="it-IT" sz="1600" baseline="0" dirty="0" smtClean="0">
                          <a:latin typeface="Arial" pitchFamily="34" charset="0"/>
                          <a:cs typeface="Arial" pitchFamily="34" charset="0"/>
                        </a:rPr>
                        <a:t>Acquisire autonomia nel movimento, nell’attenzione e nel </a:t>
                      </a:r>
                      <a:r>
                        <a:rPr lang="it-IT" sz="1600" baseline="0" dirty="0" smtClean="0">
                          <a:latin typeface="Arial" pitchFamily="34" charset="0"/>
                          <a:cs typeface="Arial" pitchFamily="34" charset="0"/>
                        </a:rPr>
                        <a:t>rispetto </a:t>
                      </a:r>
                      <a:r>
                        <a:rPr lang="it-IT" sz="1600" baseline="0" dirty="0" smtClean="0">
                          <a:latin typeface="Arial" pitchFamily="34" charset="0"/>
                          <a:cs typeface="Arial" pitchFamily="34" charset="0"/>
                        </a:rPr>
                        <a:t>degli altri</a:t>
                      </a:r>
                    </a:p>
                  </a:txBody>
                  <a:tcPr/>
                </a:tc>
              </a:tr>
            </a:tbl>
          </a:graphicData>
        </a:graphic>
      </p:graphicFrame>
      <p:pic>
        <p:nvPicPr>
          <p:cNvPr id="25604" name="Picture 4" descr="C:\Users\Sabrina\AppData\Local\Microsoft\Windows\Temporary Internet Files\Content.IE5\ATYIS0QK\MM900336409[1].gif"/>
          <p:cNvPicPr>
            <a:picLocks noChangeAspect="1" noChangeArrowheads="1" noCrop="1"/>
          </p:cNvPicPr>
          <p:nvPr/>
        </p:nvPicPr>
        <p:blipFill>
          <a:blip r:embed="rId2" cstate="print"/>
          <a:srcRect/>
          <a:stretch>
            <a:fillRect/>
          </a:stretch>
        </p:blipFill>
        <p:spPr bwMode="auto">
          <a:xfrm>
            <a:off x="7596336" y="188640"/>
            <a:ext cx="1316732" cy="1296144"/>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12</a:t>
            </a:fld>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chemeClr val="accent3">
                    <a:lumMod val="50000"/>
                  </a:schemeClr>
                </a:solidFill>
              </a:rPr>
              <a:t>IMMAGINI, SUONI, COLORI</a:t>
            </a:r>
            <a:endParaRPr lang="it-IT" b="1" dirty="0">
              <a:solidFill>
                <a:schemeClr val="accent3">
                  <a:lumMod val="50000"/>
                </a:schemeClr>
              </a:solidFill>
            </a:endParaRPr>
          </a:p>
        </p:txBody>
      </p:sp>
      <p:graphicFrame>
        <p:nvGraphicFramePr>
          <p:cNvPr id="7" name="Segnaposto contenuto 6"/>
          <p:cNvGraphicFramePr>
            <a:graphicFrameLocks noGrp="1"/>
          </p:cNvGraphicFramePr>
          <p:nvPr>
            <p:ph idx="1"/>
          </p:nvPr>
        </p:nvGraphicFramePr>
        <p:xfrm>
          <a:off x="539552" y="1556792"/>
          <a:ext cx="8229600" cy="4762754"/>
        </p:xfrm>
        <a:graphic>
          <a:graphicData uri="http://schemas.openxmlformats.org/drawingml/2006/table">
            <a:tbl>
              <a:tblPr firstRow="1" bandRow="1">
                <a:tableStyleId>{F5AB1C69-6EDB-4FF4-983F-18BD219EF322}</a:tableStyleId>
              </a:tblPr>
              <a:tblGrid>
                <a:gridCol w="8229600"/>
              </a:tblGrid>
              <a:tr h="370840">
                <a:tc>
                  <a:txBody>
                    <a:bodyPr/>
                    <a:lstStyle/>
                    <a:p>
                      <a:pPr algn="ctr"/>
                      <a:r>
                        <a:rPr lang="it-IT" dirty="0" smtClean="0">
                          <a:latin typeface="Arial Black" pitchFamily="34" charset="0"/>
                        </a:rPr>
                        <a:t>TRAGUARDI PER LO</a:t>
                      </a:r>
                      <a:r>
                        <a:rPr lang="it-IT" baseline="0" dirty="0" smtClean="0">
                          <a:latin typeface="Arial Black" pitchFamily="34" charset="0"/>
                        </a:rPr>
                        <a:t> SVILUPPO DELLA COMPETENZA</a:t>
                      </a:r>
                      <a:endParaRPr lang="it-IT" dirty="0">
                        <a:latin typeface="Arial Black" pitchFamily="34" charset="0"/>
                      </a:endParaRPr>
                    </a:p>
                  </a:txBody>
                  <a:tcPr/>
                </a:tc>
              </a:tr>
              <a:tr h="370840">
                <a:tc>
                  <a:txBody>
                    <a:bodyPr/>
                    <a:lstStyle/>
                    <a:p>
                      <a:pPr algn="just">
                        <a:lnSpc>
                          <a:spcPct val="115000"/>
                        </a:lnSpc>
                        <a:spcAft>
                          <a:spcPts val="0"/>
                        </a:spcAft>
                      </a:pPr>
                      <a:r>
                        <a:rPr lang="it-IT" sz="1100" dirty="0" smtClean="0">
                          <a:solidFill>
                            <a:srgbClr val="000000"/>
                          </a:solidFill>
                          <a:latin typeface="Arial" pitchFamily="34" charset="0"/>
                          <a:ea typeface="Times New Roman"/>
                          <a:cs typeface="Arial" pitchFamily="34" charset="0"/>
                        </a:rPr>
                        <a:t>-</a:t>
                      </a:r>
                      <a:r>
                        <a:rPr lang="it-IT" sz="1600" dirty="0" smtClean="0">
                          <a:solidFill>
                            <a:srgbClr val="000000"/>
                          </a:solidFill>
                          <a:latin typeface="Arial" pitchFamily="34" charset="0"/>
                          <a:ea typeface="Times New Roman"/>
                          <a:cs typeface="Arial" pitchFamily="34" charset="0"/>
                        </a:rPr>
                        <a:t>Il </a:t>
                      </a:r>
                      <a:r>
                        <a:rPr lang="it-IT" sz="1600" dirty="0">
                          <a:solidFill>
                            <a:srgbClr val="000000"/>
                          </a:solidFill>
                          <a:latin typeface="Arial" pitchFamily="34" charset="0"/>
                          <a:ea typeface="Times New Roman"/>
                          <a:cs typeface="Arial" pitchFamily="34" charset="0"/>
                        </a:rPr>
                        <a:t>bambino comunica, esprime emozioni, racconta, utilizzando le varie possibilità che il linguaggio</a:t>
                      </a:r>
                      <a:endParaRPr lang="it-IT" sz="1600" dirty="0">
                        <a:latin typeface="Arial" pitchFamily="34" charset="0"/>
                        <a:ea typeface="Times New Roman"/>
                        <a:cs typeface="Arial" pitchFamily="34" charset="0"/>
                      </a:endParaRPr>
                    </a:p>
                    <a:p>
                      <a:pPr algn="just">
                        <a:lnSpc>
                          <a:spcPct val="115000"/>
                        </a:lnSpc>
                        <a:spcAft>
                          <a:spcPts val="0"/>
                        </a:spcAft>
                      </a:pPr>
                      <a:r>
                        <a:rPr lang="it-IT" sz="1600" dirty="0">
                          <a:solidFill>
                            <a:srgbClr val="000000"/>
                          </a:solidFill>
                          <a:latin typeface="Arial" pitchFamily="34" charset="0"/>
                          <a:ea typeface="Times New Roman"/>
                          <a:cs typeface="Arial" pitchFamily="34" charset="0"/>
                        </a:rPr>
                        <a:t>del corpo consente.</a:t>
                      </a:r>
                      <a:endParaRPr lang="it-IT" sz="1600" dirty="0">
                        <a:latin typeface="Arial" pitchFamily="34" charset="0"/>
                        <a:ea typeface="Times New Roman"/>
                        <a:cs typeface="Arial" pitchFamily="34" charset="0"/>
                      </a:endParaRPr>
                    </a:p>
                    <a:p>
                      <a:pPr algn="just">
                        <a:lnSpc>
                          <a:spcPct val="115000"/>
                        </a:lnSpc>
                        <a:spcAft>
                          <a:spcPts val="0"/>
                        </a:spcAft>
                      </a:pPr>
                      <a:r>
                        <a:rPr lang="it-IT" sz="1600" dirty="0">
                          <a:solidFill>
                            <a:srgbClr val="000000"/>
                          </a:solidFill>
                          <a:latin typeface="Arial" pitchFamily="34" charset="0"/>
                          <a:ea typeface="Times New Roman"/>
                          <a:cs typeface="Arial" pitchFamily="34" charset="0"/>
                        </a:rPr>
                        <a:t> </a:t>
                      </a:r>
                      <a:r>
                        <a:rPr lang="it-IT" sz="1600" dirty="0" smtClean="0">
                          <a:solidFill>
                            <a:srgbClr val="000000"/>
                          </a:solidFill>
                          <a:latin typeface="Arial" pitchFamily="34" charset="0"/>
                          <a:ea typeface="Times New Roman"/>
                          <a:cs typeface="Arial" pitchFamily="34" charset="0"/>
                        </a:rPr>
                        <a:t>-Inventa </a:t>
                      </a:r>
                      <a:r>
                        <a:rPr lang="it-IT" sz="1600" dirty="0">
                          <a:solidFill>
                            <a:srgbClr val="000000"/>
                          </a:solidFill>
                          <a:latin typeface="Arial" pitchFamily="34" charset="0"/>
                          <a:ea typeface="Times New Roman"/>
                          <a:cs typeface="Arial" pitchFamily="34" charset="0"/>
                        </a:rPr>
                        <a:t>storie e sa esprimerle attraverso la drammatizzazione, il disegno, la pittura e altre attività </a:t>
                      </a:r>
                      <a:r>
                        <a:rPr lang="it-IT" sz="1600" dirty="0" smtClean="0">
                          <a:solidFill>
                            <a:srgbClr val="000000"/>
                          </a:solidFill>
                          <a:latin typeface="Arial" pitchFamily="34" charset="0"/>
                          <a:ea typeface="Times New Roman"/>
                          <a:cs typeface="Arial" pitchFamily="34" charset="0"/>
                        </a:rPr>
                        <a:t>manipolative</a:t>
                      </a:r>
                      <a:r>
                        <a:rPr lang="it-IT" sz="1600" dirty="0">
                          <a:solidFill>
                            <a:srgbClr val="000000"/>
                          </a:solidFill>
                          <a:latin typeface="Arial" pitchFamily="34" charset="0"/>
                          <a:ea typeface="Times New Roman"/>
                          <a:cs typeface="Arial" pitchFamily="34" charset="0"/>
                        </a:rPr>
                        <a:t>; utilizza materiali e strumenti, tecniche espressive e creative; esplora le potenzialità </a:t>
                      </a:r>
                      <a:r>
                        <a:rPr lang="it-IT" sz="1600" dirty="0" smtClean="0">
                          <a:solidFill>
                            <a:srgbClr val="000000"/>
                          </a:solidFill>
                          <a:latin typeface="Arial" pitchFamily="34" charset="0"/>
                          <a:ea typeface="Times New Roman"/>
                          <a:cs typeface="Arial" pitchFamily="34" charset="0"/>
                        </a:rPr>
                        <a:t>offerte dalle</a:t>
                      </a:r>
                      <a:r>
                        <a:rPr lang="it-IT" sz="1600" baseline="0" dirty="0" smtClean="0">
                          <a:solidFill>
                            <a:srgbClr val="000000"/>
                          </a:solidFill>
                          <a:latin typeface="Arial" pitchFamily="34" charset="0"/>
                          <a:ea typeface="Times New Roman"/>
                          <a:cs typeface="Arial" pitchFamily="34" charset="0"/>
                        </a:rPr>
                        <a:t> tecnologie.</a:t>
                      </a:r>
                    </a:p>
                    <a:p>
                      <a:pPr algn="just">
                        <a:lnSpc>
                          <a:spcPct val="115000"/>
                        </a:lnSpc>
                        <a:spcAft>
                          <a:spcPts val="0"/>
                        </a:spcAft>
                      </a:pPr>
                      <a:r>
                        <a:rPr lang="it-IT" sz="1600" baseline="0" dirty="0" smtClean="0">
                          <a:solidFill>
                            <a:srgbClr val="000000"/>
                          </a:solidFill>
                          <a:latin typeface="Arial" pitchFamily="34" charset="0"/>
                          <a:ea typeface="Times New Roman"/>
                          <a:cs typeface="Arial" pitchFamily="34" charset="0"/>
                        </a:rPr>
                        <a:t>-Segue con curiosità e piacere spettacoli di vario tipo (teatrali, musicali, visivi, di animazioni); sviluppa l’interesse per l’ascolto della musica e per la fruizione di opere d’arte.</a:t>
                      </a:r>
                    </a:p>
                    <a:p>
                      <a:pPr algn="l">
                        <a:lnSpc>
                          <a:spcPct val="115000"/>
                        </a:lnSpc>
                        <a:spcAft>
                          <a:spcPts val="0"/>
                        </a:spcAft>
                      </a:pPr>
                      <a:endParaRPr lang="it-IT" sz="1100" dirty="0">
                        <a:latin typeface="Calibri"/>
                        <a:ea typeface="Times New Roman"/>
                        <a:cs typeface="Times New Roman"/>
                      </a:endParaRPr>
                    </a:p>
                  </a:txBody>
                  <a:tcPr marL="0" marR="0" marT="0" marB="0"/>
                </a:tc>
              </a:tr>
              <a:tr h="370840">
                <a:tc>
                  <a:txBody>
                    <a:bodyPr/>
                    <a:lstStyle/>
                    <a:p>
                      <a:pPr algn="ctr"/>
                      <a:r>
                        <a:rPr lang="it-IT" dirty="0" smtClean="0">
                          <a:latin typeface="Arial Black" pitchFamily="34" charset="0"/>
                        </a:rPr>
                        <a:t>OBIETTIVI SPECIFICI</a:t>
                      </a:r>
                      <a:r>
                        <a:rPr lang="it-IT" baseline="0" dirty="0" smtClean="0">
                          <a:latin typeface="Arial Black" pitchFamily="34" charset="0"/>
                        </a:rPr>
                        <a:t> </a:t>
                      </a:r>
                      <a:r>
                        <a:rPr lang="it-IT" baseline="0" dirty="0" err="1" smtClean="0">
                          <a:latin typeface="Arial Black" pitchFamily="34" charset="0"/>
                        </a:rPr>
                        <a:t>DI</a:t>
                      </a:r>
                      <a:r>
                        <a:rPr lang="it-IT" baseline="0" dirty="0" smtClean="0">
                          <a:latin typeface="Arial Black" pitchFamily="34" charset="0"/>
                        </a:rPr>
                        <a:t> APPRENDIMENTO</a:t>
                      </a:r>
                      <a:endParaRPr lang="it-IT" dirty="0">
                        <a:latin typeface="Arial Black" pitchFamily="34" charset="0"/>
                      </a:endParaRPr>
                    </a:p>
                  </a:txBody>
                  <a:tcPr/>
                </a:tc>
              </a:tr>
              <a:tr h="370840">
                <a:tc>
                  <a:txBody>
                    <a:bodyPr/>
                    <a:lstStyle/>
                    <a:p>
                      <a:pPr>
                        <a:buFontTx/>
                        <a:buChar char="-"/>
                      </a:pPr>
                      <a:r>
                        <a:rPr lang="it-IT" sz="1600" dirty="0" smtClean="0">
                          <a:latin typeface="Arial" pitchFamily="34" charset="0"/>
                          <a:cs typeface="Arial" pitchFamily="34" charset="0"/>
                        </a:rPr>
                        <a:t>Sviluppare le potenzialità sensoriali</a:t>
                      </a:r>
                    </a:p>
                    <a:p>
                      <a:pPr>
                        <a:buFontTx/>
                        <a:buChar char="-"/>
                      </a:pPr>
                      <a:r>
                        <a:rPr lang="it-IT" sz="1600" dirty="0" smtClean="0">
                          <a:latin typeface="Arial" pitchFamily="34" charset="0"/>
                          <a:cs typeface="Arial" pitchFamily="34" charset="0"/>
                        </a:rPr>
                        <a:t>Sviluppare</a:t>
                      </a:r>
                      <a:r>
                        <a:rPr lang="it-IT" sz="1600" baseline="0" dirty="0" smtClean="0">
                          <a:latin typeface="Arial" pitchFamily="34" charset="0"/>
                          <a:cs typeface="Arial" pitchFamily="34" charset="0"/>
                        </a:rPr>
                        <a:t> abilità espressive, comunicative e logico – associative</a:t>
                      </a:r>
                    </a:p>
                    <a:p>
                      <a:pPr>
                        <a:buFontTx/>
                        <a:buChar char="-"/>
                      </a:pPr>
                      <a:r>
                        <a:rPr lang="it-IT" sz="1600" baseline="0" dirty="0" smtClean="0">
                          <a:latin typeface="Arial" pitchFamily="34" charset="0"/>
                          <a:cs typeface="Arial" pitchFamily="34" charset="0"/>
                        </a:rPr>
                        <a:t>Sperimentare le possibilità espressive dei diversi materiali e l’uso di diverse tecniche</a:t>
                      </a:r>
                    </a:p>
                    <a:p>
                      <a:pPr>
                        <a:buFontTx/>
                        <a:buChar char="-"/>
                      </a:pPr>
                      <a:r>
                        <a:rPr lang="it-IT" sz="1600" baseline="0" dirty="0" smtClean="0">
                          <a:latin typeface="Arial" pitchFamily="34" charset="0"/>
                          <a:cs typeface="Arial" pitchFamily="34" charset="0"/>
                        </a:rPr>
                        <a:t>Partecipare attivamente a momenti di osservazione, riflessione, ricerca e confronto</a:t>
                      </a:r>
                    </a:p>
                    <a:p>
                      <a:pPr>
                        <a:buFontTx/>
                        <a:buChar char="-"/>
                      </a:pPr>
                      <a:r>
                        <a:rPr lang="it-IT" sz="1600" dirty="0" smtClean="0">
                          <a:latin typeface="Arial" pitchFamily="34" charset="0"/>
                          <a:cs typeface="Arial" pitchFamily="34" charset="0"/>
                        </a:rPr>
                        <a:t>Esercitare la memoria evocativa a breve e</a:t>
                      </a:r>
                      <a:r>
                        <a:rPr lang="it-IT" sz="1600" baseline="0" dirty="0" smtClean="0">
                          <a:latin typeface="Arial" pitchFamily="34" charset="0"/>
                          <a:cs typeface="Arial" pitchFamily="34" charset="0"/>
                        </a:rPr>
                        <a:t> a lungo termine</a:t>
                      </a:r>
                    </a:p>
                    <a:p>
                      <a:pPr>
                        <a:buFontTx/>
                        <a:buNone/>
                      </a:pPr>
                      <a:endParaRPr lang="it-IT" dirty="0"/>
                    </a:p>
                  </a:txBody>
                  <a:tcPr/>
                </a:tc>
              </a:tr>
            </a:tbl>
          </a:graphicData>
        </a:graphic>
      </p:graphicFrame>
      <p:pic>
        <p:nvPicPr>
          <p:cNvPr id="26629" name="Picture 5" descr="C:\Users\Sabrina\AppData\Local\Microsoft\Windows\Temporary Internet Files\Content.IE5\SDG3PUNG\MC900432535[1].png"/>
          <p:cNvPicPr>
            <a:picLocks noChangeAspect="1" noChangeArrowheads="1"/>
          </p:cNvPicPr>
          <p:nvPr/>
        </p:nvPicPr>
        <p:blipFill>
          <a:blip r:embed="rId2" cstate="print"/>
          <a:srcRect/>
          <a:stretch>
            <a:fillRect/>
          </a:stretch>
        </p:blipFill>
        <p:spPr bwMode="auto">
          <a:xfrm>
            <a:off x="0" y="332656"/>
            <a:ext cx="1205594" cy="1205594"/>
          </a:xfrm>
          <a:prstGeom prst="rect">
            <a:avLst/>
          </a:prstGeom>
          <a:noFill/>
        </p:spPr>
      </p:pic>
      <p:sp>
        <p:nvSpPr>
          <p:cNvPr id="6" name="Segnaposto numero diapositiva 5"/>
          <p:cNvSpPr>
            <a:spLocks noGrp="1"/>
          </p:cNvSpPr>
          <p:nvPr>
            <p:ph type="sldNum" sz="quarter" idx="12"/>
          </p:nvPr>
        </p:nvSpPr>
        <p:spPr/>
        <p:txBody>
          <a:bodyPr/>
          <a:lstStyle/>
          <a:p>
            <a:fld id="{C6924114-D2F4-4AF4-A287-2109AFB80230}" type="slidenum">
              <a:rPr lang="it-IT" smtClean="0"/>
              <a:pPr/>
              <a:t>13</a:t>
            </a:fld>
            <a:endParaRPr lang="it-I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5">
                    <a:lumMod val="75000"/>
                  </a:schemeClr>
                </a:solidFill>
              </a:rPr>
              <a:t>I DISCORSI E LE PAROLE</a:t>
            </a:r>
            <a:endParaRPr lang="it-IT" b="1" dirty="0">
              <a:solidFill>
                <a:schemeClr val="accent5">
                  <a:lumMod val="75000"/>
                </a:schemeClr>
              </a:solidFill>
            </a:endParaRPr>
          </a:p>
        </p:txBody>
      </p:sp>
      <p:sp>
        <p:nvSpPr>
          <p:cNvPr id="3" name="Segnaposto contenuto 2"/>
          <p:cNvSpPr>
            <a:spLocks noGrp="1"/>
          </p:cNvSpPr>
          <p:nvPr>
            <p:ph idx="1"/>
          </p:nvPr>
        </p:nvSpPr>
        <p:spPr/>
        <p:txBody>
          <a:bodyPr/>
          <a:lstStyle/>
          <a:p>
            <a:pPr algn="ctr">
              <a:buNone/>
            </a:pPr>
            <a:endParaRPr lang="it-IT" dirty="0"/>
          </a:p>
        </p:txBody>
      </p:sp>
      <p:pic>
        <p:nvPicPr>
          <p:cNvPr id="27651" name="Picture 3" descr="C:\Users\Sabrina\AppData\Local\Microsoft\Windows\Temporary Internet Files\Content.IE5\AQJFFPZG\MC900390996[1].wmf"/>
          <p:cNvPicPr>
            <a:picLocks noChangeAspect="1" noChangeArrowheads="1"/>
          </p:cNvPicPr>
          <p:nvPr/>
        </p:nvPicPr>
        <p:blipFill>
          <a:blip r:embed="rId2" cstate="print"/>
          <a:srcRect/>
          <a:stretch>
            <a:fillRect/>
          </a:stretch>
        </p:blipFill>
        <p:spPr bwMode="auto">
          <a:xfrm>
            <a:off x="7452320" y="476672"/>
            <a:ext cx="1316273" cy="1080120"/>
          </a:xfrm>
          <a:prstGeom prst="rect">
            <a:avLst/>
          </a:prstGeom>
          <a:noFill/>
        </p:spPr>
      </p:pic>
      <p:sp>
        <p:nvSpPr>
          <p:cNvPr id="6" name="Segnaposto numero diapositiva 5"/>
          <p:cNvSpPr>
            <a:spLocks noGrp="1"/>
          </p:cNvSpPr>
          <p:nvPr>
            <p:ph type="sldNum" sz="quarter" idx="12"/>
          </p:nvPr>
        </p:nvSpPr>
        <p:spPr/>
        <p:txBody>
          <a:bodyPr/>
          <a:lstStyle/>
          <a:p>
            <a:fld id="{C6924114-D2F4-4AF4-A287-2109AFB80230}" type="slidenum">
              <a:rPr lang="it-IT" smtClean="0"/>
              <a:pPr/>
              <a:t>14</a:t>
            </a:fld>
            <a:endParaRPr lang="it-IT"/>
          </a:p>
        </p:txBody>
      </p:sp>
      <p:graphicFrame>
        <p:nvGraphicFramePr>
          <p:cNvPr id="7" name="Tabella 6"/>
          <p:cNvGraphicFramePr>
            <a:graphicFrameLocks noGrp="1"/>
          </p:cNvGraphicFramePr>
          <p:nvPr/>
        </p:nvGraphicFramePr>
        <p:xfrm>
          <a:off x="539552" y="1556792"/>
          <a:ext cx="8136904" cy="4076954"/>
        </p:xfrm>
        <a:graphic>
          <a:graphicData uri="http://schemas.openxmlformats.org/drawingml/2006/table">
            <a:tbl>
              <a:tblPr firstRow="1" bandRow="1">
                <a:tableStyleId>{5C22544A-7EE6-4342-B048-85BDC9FD1C3A}</a:tableStyleId>
              </a:tblPr>
              <a:tblGrid>
                <a:gridCol w="8136904"/>
              </a:tblGrid>
              <a:tr h="370840">
                <a:tc>
                  <a:txBody>
                    <a:bodyPr/>
                    <a:lstStyle/>
                    <a:p>
                      <a:pPr algn="ctr"/>
                      <a:r>
                        <a:rPr lang="it-IT" dirty="0" smtClean="0">
                          <a:latin typeface="Arial Black" pitchFamily="34" charset="0"/>
                        </a:rPr>
                        <a:t>TRAGUARDI</a:t>
                      </a:r>
                      <a:r>
                        <a:rPr lang="it-IT" baseline="0" dirty="0" smtClean="0">
                          <a:latin typeface="Arial Black" pitchFamily="34" charset="0"/>
                        </a:rPr>
                        <a:t> PER LO SVILUPPO DELLA COMPETENZA</a:t>
                      </a:r>
                      <a:endParaRPr lang="it-IT" dirty="0">
                        <a:latin typeface="Arial Black" pitchFamily="34" charset="0"/>
                      </a:endParaRPr>
                    </a:p>
                  </a:txBody>
                  <a:tcPr/>
                </a:tc>
              </a:tr>
              <a:tr h="370840">
                <a:tc>
                  <a:txBody>
                    <a:bodyPr/>
                    <a:lstStyle/>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 </a:t>
                      </a:r>
                      <a:r>
                        <a:rPr lang="it-IT" sz="1100" dirty="0">
                          <a:solidFill>
                            <a:srgbClr val="000000"/>
                          </a:solidFill>
                          <a:latin typeface="Arial" pitchFamily="34" charset="0"/>
                          <a:ea typeface="Times New Roman"/>
                          <a:cs typeface="Arial" pitchFamily="34" charset="0"/>
                        </a:rPr>
                        <a:t>Il bambino usa la lingua italiana, arricchisce e precisa il proprio lessico, comprende parole e discorsi, </a:t>
                      </a:r>
                      <a:r>
                        <a:rPr lang="it-IT" sz="1100" dirty="0" smtClean="0">
                          <a:solidFill>
                            <a:srgbClr val="000000"/>
                          </a:solidFill>
                          <a:latin typeface="Arial" pitchFamily="34" charset="0"/>
                          <a:ea typeface="Times New Roman"/>
                          <a:cs typeface="Arial" pitchFamily="34" charset="0"/>
                        </a:rPr>
                        <a:t>fa</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ipotesi </a:t>
                      </a:r>
                      <a:r>
                        <a:rPr lang="it-IT" sz="1100" dirty="0">
                          <a:solidFill>
                            <a:srgbClr val="000000"/>
                          </a:solidFill>
                          <a:latin typeface="Arial" pitchFamily="34" charset="0"/>
                          <a:ea typeface="Times New Roman"/>
                          <a:cs typeface="Arial" pitchFamily="34" charset="0"/>
                        </a:rPr>
                        <a:t>sui significati.</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-Sa </a:t>
                      </a:r>
                      <a:r>
                        <a:rPr lang="it-IT" sz="1100" dirty="0">
                          <a:solidFill>
                            <a:srgbClr val="000000"/>
                          </a:solidFill>
                          <a:latin typeface="Arial" pitchFamily="34" charset="0"/>
                          <a:ea typeface="Times New Roman"/>
                          <a:cs typeface="Arial" pitchFamily="34" charset="0"/>
                        </a:rPr>
                        <a:t>esprimere e comunicare agli altri emozioni, sentimenti, argomentazioni attraverso il linguaggio </a:t>
                      </a:r>
                      <a:r>
                        <a:rPr lang="it-IT" sz="1100" dirty="0" smtClean="0">
                          <a:solidFill>
                            <a:srgbClr val="000000"/>
                          </a:solidFill>
                          <a:latin typeface="Arial" pitchFamily="34" charset="0"/>
                          <a:ea typeface="Times New Roman"/>
                          <a:cs typeface="Arial" pitchFamily="34" charset="0"/>
                        </a:rPr>
                        <a:t>verbale </a:t>
                      </a:r>
                      <a:r>
                        <a:rPr lang="it-IT" sz="1100" dirty="0">
                          <a:solidFill>
                            <a:srgbClr val="000000"/>
                          </a:solidFill>
                          <a:latin typeface="Arial" pitchFamily="34" charset="0"/>
                          <a:ea typeface="Times New Roman"/>
                          <a:cs typeface="Arial" pitchFamily="34" charset="0"/>
                        </a:rPr>
                        <a:t>che utilizza in differenti situazioni comunicative.</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-Sperimenta </a:t>
                      </a:r>
                      <a:r>
                        <a:rPr lang="it-IT" sz="1100" dirty="0">
                          <a:solidFill>
                            <a:srgbClr val="000000"/>
                          </a:solidFill>
                          <a:latin typeface="Arial" pitchFamily="34" charset="0"/>
                          <a:ea typeface="Times New Roman"/>
                          <a:cs typeface="Arial" pitchFamily="34" charset="0"/>
                        </a:rPr>
                        <a:t>rime, filastrocche, drammatizzazioni; inventa nuove parole, cerca somiglianze e </a:t>
                      </a:r>
                      <a:r>
                        <a:rPr lang="it-IT" sz="1100" dirty="0" smtClean="0">
                          <a:solidFill>
                            <a:srgbClr val="000000"/>
                          </a:solidFill>
                          <a:latin typeface="Arial" pitchFamily="34" charset="0"/>
                          <a:ea typeface="Times New Roman"/>
                          <a:cs typeface="Arial" pitchFamily="34" charset="0"/>
                        </a:rPr>
                        <a:t>analogie</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tra </a:t>
                      </a:r>
                      <a:r>
                        <a:rPr lang="it-IT" sz="1100" dirty="0">
                          <a:solidFill>
                            <a:srgbClr val="000000"/>
                          </a:solidFill>
                          <a:latin typeface="Arial" pitchFamily="34" charset="0"/>
                          <a:ea typeface="Times New Roman"/>
                          <a:cs typeface="Arial" pitchFamily="34" charset="0"/>
                        </a:rPr>
                        <a:t>i suoni e i significati.</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-Ascolta </a:t>
                      </a:r>
                      <a:r>
                        <a:rPr lang="it-IT" sz="1100" dirty="0">
                          <a:solidFill>
                            <a:srgbClr val="000000"/>
                          </a:solidFill>
                          <a:latin typeface="Arial" pitchFamily="34" charset="0"/>
                          <a:ea typeface="Times New Roman"/>
                          <a:cs typeface="Arial" pitchFamily="34" charset="0"/>
                        </a:rPr>
                        <a:t>e comprende narrazioni, racconta e inventa storie, chiede e offre spiegazioni, usa il </a:t>
                      </a:r>
                      <a:r>
                        <a:rPr lang="it-IT" sz="1100" dirty="0" smtClean="0">
                          <a:solidFill>
                            <a:srgbClr val="000000"/>
                          </a:solidFill>
                          <a:latin typeface="Arial" pitchFamily="34" charset="0"/>
                          <a:ea typeface="Times New Roman"/>
                          <a:cs typeface="Arial" pitchFamily="34" charset="0"/>
                        </a:rPr>
                        <a:t>linguaggio</a:t>
                      </a:r>
                      <a:r>
                        <a:rPr lang="it-IT" sz="1100" baseline="0" dirty="0" smtClean="0">
                          <a:solidFill>
                            <a:schemeClr val="dk1"/>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per </a:t>
                      </a:r>
                      <a:r>
                        <a:rPr lang="it-IT" sz="1100" dirty="0">
                          <a:solidFill>
                            <a:srgbClr val="000000"/>
                          </a:solidFill>
                          <a:latin typeface="Arial" pitchFamily="34" charset="0"/>
                          <a:ea typeface="Times New Roman"/>
                          <a:cs typeface="Arial" pitchFamily="34" charset="0"/>
                        </a:rPr>
                        <a:t>progettare attività e per </a:t>
                      </a:r>
                      <a:r>
                        <a:rPr lang="it-IT" sz="1100" dirty="0" smtClean="0">
                          <a:solidFill>
                            <a:srgbClr val="000000"/>
                          </a:solidFill>
                          <a:latin typeface="Arial" pitchFamily="34" charset="0"/>
                          <a:ea typeface="Times New Roman"/>
                          <a:cs typeface="Arial" pitchFamily="34" charset="0"/>
                        </a:rPr>
                        <a:t>definirne </a:t>
                      </a:r>
                      <a:r>
                        <a:rPr lang="it-IT" sz="1100" dirty="0">
                          <a:solidFill>
                            <a:srgbClr val="000000"/>
                          </a:solidFill>
                          <a:latin typeface="Arial" pitchFamily="34" charset="0"/>
                          <a:ea typeface="Times New Roman"/>
                          <a:cs typeface="Arial" pitchFamily="34" charset="0"/>
                        </a:rPr>
                        <a:t>regole.</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a:solidFill>
                            <a:srgbClr val="000000"/>
                          </a:solidFill>
                          <a:latin typeface="Arial" pitchFamily="34" charset="0"/>
                          <a:ea typeface="Times New Roman"/>
                          <a:cs typeface="Arial" pitchFamily="34" charset="0"/>
                        </a:rPr>
                        <a:t>    </a:t>
                      </a:r>
                      <a:r>
                        <a:rPr lang="it-IT" sz="1100" dirty="0" smtClean="0">
                          <a:solidFill>
                            <a:srgbClr val="000000"/>
                          </a:solidFill>
                          <a:latin typeface="Arial" pitchFamily="34" charset="0"/>
                          <a:ea typeface="Times New Roman"/>
                          <a:cs typeface="Arial" pitchFamily="34" charset="0"/>
                        </a:rPr>
                        <a:t>-Ragiona </a:t>
                      </a:r>
                      <a:r>
                        <a:rPr lang="it-IT" sz="1100" dirty="0">
                          <a:solidFill>
                            <a:srgbClr val="000000"/>
                          </a:solidFill>
                          <a:latin typeface="Arial" pitchFamily="34" charset="0"/>
                          <a:ea typeface="Times New Roman"/>
                          <a:cs typeface="Arial" pitchFamily="34" charset="0"/>
                        </a:rPr>
                        <a:t>sulla lingua, scopre la presenza di lingue diverse, riconosce e sperimenta la pluralità dei </a:t>
                      </a:r>
                      <a:r>
                        <a:rPr lang="it-IT" sz="1100" dirty="0" smtClean="0">
                          <a:solidFill>
                            <a:srgbClr val="000000"/>
                          </a:solidFill>
                          <a:latin typeface="Arial" pitchFamily="34" charset="0"/>
                          <a:ea typeface="Times New Roman"/>
                          <a:cs typeface="Arial" pitchFamily="34" charset="0"/>
                        </a:rPr>
                        <a:t>linguaggi</a:t>
                      </a:r>
                      <a:r>
                        <a:rPr lang="it-IT" sz="1100" dirty="0">
                          <a:solidFill>
                            <a:srgbClr val="000000"/>
                          </a:solidFill>
                          <a:latin typeface="Arial" pitchFamily="34" charset="0"/>
                          <a:ea typeface="Times New Roman"/>
                          <a:cs typeface="Arial" pitchFamily="34" charset="0"/>
                        </a:rPr>
                        <a:t>, si misura con la creatività e la fantasia.</a:t>
                      </a:r>
                      <a:endParaRPr lang="it-IT" sz="1100" dirty="0">
                        <a:latin typeface="Arial" pitchFamily="34" charset="0"/>
                        <a:ea typeface="Times New Roman"/>
                        <a:cs typeface="Arial" pitchFamily="34" charset="0"/>
                      </a:endParaRPr>
                    </a:p>
                    <a:p>
                      <a:pPr algn="just">
                        <a:lnSpc>
                          <a:spcPct val="115000"/>
                        </a:lnSpc>
                        <a:spcAft>
                          <a:spcPts val="0"/>
                        </a:spcAft>
                      </a:pPr>
                      <a:r>
                        <a:rPr lang="it-IT" sz="1100" dirty="0" smtClean="0">
                          <a:solidFill>
                            <a:srgbClr val="000000"/>
                          </a:solidFill>
                          <a:latin typeface="Arial" pitchFamily="34" charset="0"/>
                          <a:ea typeface="Times New Roman"/>
                          <a:cs typeface="Arial" pitchFamily="34" charset="0"/>
                        </a:rPr>
                        <a:t>.</a:t>
                      </a:r>
                      <a:endParaRPr lang="it-IT" sz="1100" dirty="0">
                        <a:latin typeface="Arial" pitchFamily="34" charset="0"/>
                        <a:ea typeface="Times New Roman"/>
                        <a:cs typeface="Arial" pitchFamily="34" charset="0"/>
                      </a:endParaRPr>
                    </a:p>
                  </a:txBody>
                  <a:tcPr marL="0" marR="0" marT="0" marB="0"/>
                </a:tc>
              </a:tr>
              <a:tr h="370840">
                <a:tc>
                  <a:txBody>
                    <a:bodyPr/>
                    <a:lstStyle/>
                    <a:p>
                      <a:pPr algn="ctr"/>
                      <a:r>
                        <a:rPr lang="it-IT" dirty="0" smtClean="0">
                          <a:latin typeface="Arial Black" pitchFamily="34" charset="0"/>
                        </a:rPr>
                        <a:t>OBIETTIVI SPECIFICI </a:t>
                      </a:r>
                      <a:r>
                        <a:rPr lang="it-IT" dirty="0" err="1" smtClean="0">
                          <a:latin typeface="Arial Black" pitchFamily="34" charset="0"/>
                        </a:rPr>
                        <a:t>D’APPRENDIMENTO</a:t>
                      </a:r>
                      <a:endParaRPr lang="it-IT" dirty="0">
                        <a:latin typeface="Arial Black" pitchFamily="34" charset="0"/>
                      </a:endParaRPr>
                    </a:p>
                  </a:txBody>
                  <a:tcPr/>
                </a:tc>
              </a:tr>
              <a:tr h="370840">
                <a:tc>
                  <a:txBody>
                    <a:bodyPr/>
                    <a:lstStyle/>
                    <a:p>
                      <a:pPr>
                        <a:buFontTx/>
                        <a:buChar char="-"/>
                      </a:pPr>
                      <a:r>
                        <a:rPr lang="it-IT" sz="1100" dirty="0" smtClean="0">
                          <a:latin typeface="Arial" pitchFamily="34" charset="0"/>
                          <a:cs typeface="Arial" pitchFamily="34" charset="0"/>
                        </a:rPr>
                        <a:t>Sviluppare capacità di ascolto mantenendo</a:t>
                      </a:r>
                      <a:r>
                        <a:rPr lang="it-IT" sz="1100" baseline="0" dirty="0" smtClean="0">
                          <a:latin typeface="Arial" pitchFamily="34" charset="0"/>
                          <a:cs typeface="Arial" pitchFamily="34" charset="0"/>
                        </a:rPr>
                        <a:t> la concentrazione e l’interesse</a:t>
                      </a:r>
                    </a:p>
                    <a:p>
                      <a:pPr>
                        <a:buFontTx/>
                        <a:buChar char="-"/>
                      </a:pPr>
                      <a:r>
                        <a:rPr lang="it-IT" sz="1100" baseline="0" dirty="0" smtClean="0">
                          <a:latin typeface="Arial" pitchFamily="34" charset="0"/>
                          <a:cs typeface="Arial" pitchFamily="34" charset="0"/>
                        </a:rPr>
                        <a:t>Verbalizzare i propri vissuti</a:t>
                      </a:r>
                    </a:p>
                    <a:p>
                      <a:pPr>
                        <a:buFontTx/>
                        <a:buChar char="-"/>
                      </a:pPr>
                      <a:r>
                        <a:rPr lang="it-IT" sz="1100" baseline="0" dirty="0" smtClean="0">
                          <a:latin typeface="Arial" pitchFamily="34" charset="0"/>
                          <a:cs typeface="Arial" pitchFamily="34" charset="0"/>
                        </a:rPr>
                        <a:t>Imparare ad ascoltare e a gestire la propria voce</a:t>
                      </a:r>
                    </a:p>
                    <a:p>
                      <a:pPr>
                        <a:buFontTx/>
                        <a:buChar char="-"/>
                      </a:pPr>
                      <a:r>
                        <a:rPr lang="it-IT" sz="1100" baseline="0" dirty="0" smtClean="0">
                          <a:latin typeface="Arial" pitchFamily="34" charset="0"/>
                          <a:cs typeface="Arial" pitchFamily="34" charset="0"/>
                        </a:rPr>
                        <a:t>Fare previsioni e avanzare anticipazioni di eventi futuri</a:t>
                      </a:r>
                    </a:p>
                    <a:p>
                      <a:pPr>
                        <a:buFontTx/>
                        <a:buChar char="-"/>
                      </a:pPr>
                      <a:r>
                        <a:rPr lang="it-IT" sz="1100" baseline="0" dirty="0" smtClean="0">
                          <a:latin typeface="Arial" pitchFamily="34" charset="0"/>
                          <a:cs typeface="Arial" pitchFamily="34" charset="0"/>
                        </a:rPr>
                        <a:t>Individuare le caratteristiche dei vari elementi di un racconto</a:t>
                      </a:r>
                    </a:p>
                    <a:p>
                      <a:pPr>
                        <a:buFontTx/>
                        <a:buChar char="-"/>
                      </a:pPr>
                      <a:r>
                        <a:rPr lang="it-IT" sz="1100" baseline="0" dirty="0" smtClean="0">
                          <a:latin typeface="Arial" pitchFamily="34" charset="0"/>
                          <a:cs typeface="Arial" pitchFamily="34" charset="0"/>
                        </a:rPr>
                        <a:t>Arricchire le competenze fonologiche e lessicali</a:t>
                      </a:r>
                    </a:p>
                    <a:p>
                      <a:pPr>
                        <a:buFontTx/>
                        <a:buChar char="-"/>
                      </a:pPr>
                      <a:r>
                        <a:rPr lang="it-IT" sz="1100" baseline="0" dirty="0" smtClean="0">
                          <a:latin typeface="Arial" pitchFamily="34" charset="0"/>
                          <a:cs typeface="Arial" pitchFamily="34" charset="0"/>
                        </a:rPr>
                        <a:t>Analizzare gli elementi della fiaba e le relazioni causa-effetto</a:t>
                      </a:r>
                    </a:p>
                    <a:p>
                      <a:pPr>
                        <a:buFontTx/>
                        <a:buChar char="-"/>
                      </a:pPr>
                      <a:r>
                        <a:rPr lang="it-IT" sz="1100" baseline="0" dirty="0" smtClean="0">
                          <a:latin typeface="Arial" pitchFamily="34" charset="0"/>
                          <a:cs typeface="Arial" pitchFamily="34" charset="0"/>
                        </a:rPr>
                        <a:t>Rappresentare la fiaba attraverso altri linguaggi</a:t>
                      </a:r>
                    </a:p>
                    <a:p>
                      <a:pPr>
                        <a:buFontTx/>
                        <a:buChar char="-"/>
                      </a:pPr>
                      <a:r>
                        <a:rPr lang="it-IT" sz="1100" baseline="0" dirty="0" smtClean="0">
                          <a:latin typeface="Arial" pitchFamily="34" charset="0"/>
                          <a:cs typeface="Arial" pitchFamily="34" charset="0"/>
                        </a:rPr>
                        <a:t>Memorizzare filastrocche</a:t>
                      </a:r>
                      <a:endParaRPr lang="it-IT" sz="1100" dirty="0">
                        <a:latin typeface="Arial" pitchFamily="34" charset="0"/>
                        <a:cs typeface="Arial" pitchFamily="34" charset="0"/>
                      </a:endParaRPr>
                    </a:p>
                  </a:txBody>
                  <a:tcPr/>
                </a:tc>
              </a:tr>
            </a:tbl>
          </a:graphicData>
        </a:graphic>
      </p:graphicFrame>
      <p:pic>
        <p:nvPicPr>
          <p:cNvPr id="27652" name="Picture 4" descr="C:\Users\Sabrina\AppData\Local\Microsoft\Windows\Temporary Internet Files\Content.IE5\KNDPQSRR\MC900438205[1].wmf"/>
          <p:cNvPicPr>
            <a:picLocks noChangeAspect="1" noChangeArrowheads="1"/>
          </p:cNvPicPr>
          <p:nvPr/>
        </p:nvPicPr>
        <p:blipFill>
          <a:blip r:embed="rId3" cstate="print"/>
          <a:srcRect/>
          <a:stretch>
            <a:fillRect/>
          </a:stretch>
        </p:blipFill>
        <p:spPr bwMode="auto">
          <a:xfrm>
            <a:off x="6876256" y="4653136"/>
            <a:ext cx="1825625" cy="18288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1000"/>
                                        <p:tgtEl>
                                          <p:spTgt spid="27652"/>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6">
                    <a:lumMod val="75000"/>
                  </a:schemeClr>
                </a:solidFill>
              </a:rPr>
              <a:t>LA CONOSCENZA DEL MONDO</a:t>
            </a:r>
            <a:endParaRPr lang="it-IT" b="1" dirty="0">
              <a:solidFill>
                <a:schemeClr val="accent6">
                  <a:lumMod val="75000"/>
                </a:schemeClr>
              </a:solidFill>
            </a:endParaRPr>
          </a:p>
        </p:txBody>
      </p:sp>
      <p:graphicFrame>
        <p:nvGraphicFramePr>
          <p:cNvPr id="6" name="Segnaposto contenuto 5"/>
          <p:cNvGraphicFramePr>
            <a:graphicFrameLocks noGrp="1"/>
          </p:cNvGraphicFramePr>
          <p:nvPr>
            <p:ph idx="1"/>
          </p:nvPr>
        </p:nvGraphicFramePr>
        <p:xfrm>
          <a:off x="457200" y="1600200"/>
          <a:ext cx="8229600" cy="3221120"/>
        </p:xfrm>
        <a:graphic>
          <a:graphicData uri="http://schemas.openxmlformats.org/drawingml/2006/table">
            <a:tbl>
              <a:tblPr firstRow="1" bandRow="1">
                <a:tableStyleId>{93296810-A885-4BE3-A3E7-6D5BEEA58F35}</a:tableStyleId>
              </a:tblPr>
              <a:tblGrid>
                <a:gridCol w="8229600"/>
              </a:tblGrid>
              <a:tr h="460648">
                <a:tc>
                  <a:txBody>
                    <a:bodyPr/>
                    <a:lstStyle/>
                    <a:p>
                      <a:pPr algn="ctr"/>
                      <a:r>
                        <a:rPr lang="it-IT" dirty="0" smtClean="0">
                          <a:latin typeface="Arial Black" pitchFamily="34" charset="0"/>
                        </a:rPr>
                        <a:t>TRAGUARDI PER LO SVILUPPO DELLA COMPETENZA</a:t>
                      </a:r>
                      <a:endParaRPr lang="it-IT" dirty="0">
                        <a:latin typeface="Arial Black" pitchFamily="34" charset="0"/>
                      </a:endParaRPr>
                    </a:p>
                  </a:txBody>
                  <a:tcPr/>
                </a:tc>
              </a:tr>
              <a:tr h="370840">
                <a:tc>
                  <a:txBody>
                    <a:bodyPr/>
                    <a:lstStyle/>
                    <a:p>
                      <a:pPr algn="just">
                        <a:lnSpc>
                          <a:spcPct val="115000"/>
                        </a:lnSpc>
                        <a:spcAft>
                          <a:spcPts val="0"/>
                        </a:spcAft>
                      </a:pPr>
                      <a:r>
                        <a:rPr lang="it-IT" sz="1100" baseline="0" dirty="0" smtClean="0">
                          <a:solidFill>
                            <a:srgbClr val="000000"/>
                          </a:solidFill>
                          <a:latin typeface="Arial" pitchFamily="34" charset="0"/>
                          <a:ea typeface="Times New Roman"/>
                          <a:cs typeface="Arial" pitchFamily="34" charset="0"/>
                        </a:rPr>
                        <a:t>- </a:t>
                      </a:r>
                      <a:r>
                        <a:rPr lang="it-IT" sz="1600" baseline="0" dirty="0" smtClean="0">
                          <a:solidFill>
                            <a:srgbClr val="000000"/>
                          </a:solidFill>
                          <a:latin typeface="Arial" pitchFamily="34" charset="0"/>
                          <a:ea typeface="Times New Roman"/>
                          <a:cs typeface="Arial" pitchFamily="34" charset="0"/>
                        </a:rPr>
                        <a:t>Il bambino si interessa a macchine e strumenti tecnologici, sa scoprirne le funzioni e i possibili usi.</a:t>
                      </a:r>
                    </a:p>
                  </a:txBody>
                  <a:tcPr marL="0" marR="0" marT="0" marB="0"/>
                </a:tc>
              </a:tr>
              <a:tr h="370840">
                <a:tc>
                  <a:txBody>
                    <a:bodyPr/>
                    <a:lstStyle/>
                    <a:p>
                      <a:pPr algn="ctr"/>
                      <a:r>
                        <a:rPr lang="it-IT" dirty="0" smtClean="0">
                          <a:latin typeface="Arial Black" pitchFamily="34" charset="0"/>
                        </a:rPr>
                        <a:t>OBIETTIVI SPECIFICI </a:t>
                      </a:r>
                      <a:r>
                        <a:rPr lang="it-IT" dirty="0" err="1" smtClean="0">
                          <a:latin typeface="Arial Black" pitchFamily="34" charset="0"/>
                        </a:rPr>
                        <a:t>D’APPRENDIMENTO</a:t>
                      </a:r>
                      <a:endParaRPr lang="it-IT" dirty="0">
                        <a:latin typeface="Arial Black" pitchFamily="34" charset="0"/>
                      </a:endParaRPr>
                    </a:p>
                  </a:txBody>
                  <a:tcPr/>
                </a:tc>
              </a:tr>
              <a:tr h="370840">
                <a:tc>
                  <a:txBody>
                    <a:bodyPr/>
                    <a:lstStyle/>
                    <a:p>
                      <a:r>
                        <a:rPr lang="it-IT" dirty="0" smtClean="0"/>
                        <a:t>-</a:t>
                      </a:r>
                      <a:r>
                        <a:rPr lang="it-IT" sz="1600" dirty="0" smtClean="0">
                          <a:latin typeface="Arial" pitchFamily="34" charset="0"/>
                          <a:cs typeface="Arial" pitchFamily="34" charset="0"/>
                        </a:rPr>
                        <a:t>Conoscere e applicare correttamente la congiunzione</a:t>
                      </a:r>
                      <a:r>
                        <a:rPr lang="it-IT" sz="1600" baseline="0" dirty="0" smtClean="0">
                          <a:latin typeface="Arial" pitchFamily="34" charset="0"/>
                          <a:cs typeface="Arial" pitchFamily="34" charset="0"/>
                        </a:rPr>
                        <a:t> “non”</a:t>
                      </a:r>
                    </a:p>
                    <a:p>
                      <a:r>
                        <a:rPr lang="it-IT" sz="1600" baseline="0" dirty="0" smtClean="0">
                          <a:latin typeface="Arial" pitchFamily="34" charset="0"/>
                          <a:cs typeface="Arial" pitchFamily="34" charset="0"/>
                        </a:rPr>
                        <a:t>-Formulare previsioni o ipotesi relativamente ai fenomeni osservati</a:t>
                      </a:r>
                    </a:p>
                    <a:p>
                      <a:r>
                        <a:rPr lang="it-IT" sz="1600" dirty="0" smtClean="0">
                          <a:latin typeface="Arial" pitchFamily="34" charset="0"/>
                          <a:cs typeface="Arial" pitchFamily="34" charset="0"/>
                        </a:rPr>
                        <a:t>-Lavorare</a:t>
                      </a:r>
                      <a:r>
                        <a:rPr lang="it-IT" sz="1600" baseline="0" dirty="0" smtClean="0">
                          <a:latin typeface="Arial" pitchFamily="34" charset="0"/>
                          <a:cs typeface="Arial" pitchFamily="34" charset="0"/>
                        </a:rPr>
                        <a:t> diversi materiali per sviluppare la manualità ed affinare diverse percezioni</a:t>
                      </a:r>
                    </a:p>
                    <a:p>
                      <a:pPr>
                        <a:buFontTx/>
                        <a:buChar char="-"/>
                      </a:pPr>
                      <a:r>
                        <a:rPr lang="it-IT" sz="1600" baseline="0" dirty="0" smtClean="0">
                          <a:latin typeface="Arial" pitchFamily="34" charset="0"/>
                          <a:cs typeface="Arial" pitchFamily="34" charset="0"/>
                        </a:rPr>
                        <a:t>Sviluppare la capacità di lavorare in gruppo, di negoziare e di cooperare</a:t>
                      </a:r>
                    </a:p>
                    <a:p>
                      <a:pPr>
                        <a:buFontTx/>
                        <a:buChar char="-"/>
                      </a:pPr>
                      <a:r>
                        <a:rPr lang="it-IT" sz="1600" baseline="0" dirty="0" smtClean="0">
                          <a:latin typeface="Arial" pitchFamily="34" charset="0"/>
                          <a:cs typeface="Arial" pitchFamily="34" charset="0"/>
                        </a:rPr>
                        <a:t>Coltivare la capacità di apprezzare le esperienze con consapevolezza, dimostrando interesse ed apertura verso il nuovo</a:t>
                      </a:r>
                    </a:p>
                    <a:p>
                      <a:pPr>
                        <a:buFontTx/>
                        <a:buChar char="-"/>
                      </a:pPr>
                      <a:r>
                        <a:rPr lang="it-IT" sz="1600" baseline="0" dirty="0" smtClean="0">
                          <a:latin typeface="Arial" pitchFamily="34" charset="0"/>
                          <a:cs typeface="Arial" pitchFamily="34" charset="0"/>
                        </a:rPr>
                        <a:t>Dimostrare interesse e partecipazione nelle uscite didattiche </a:t>
                      </a:r>
                      <a:endParaRPr lang="it-IT" sz="1600" dirty="0">
                        <a:latin typeface="Arial" pitchFamily="34" charset="0"/>
                        <a:cs typeface="Arial" pitchFamily="34" charset="0"/>
                      </a:endParaRPr>
                    </a:p>
                  </a:txBody>
                  <a:tcPr/>
                </a:tc>
              </a:tr>
            </a:tbl>
          </a:graphicData>
        </a:graphic>
      </p:graphicFrame>
      <p:pic>
        <p:nvPicPr>
          <p:cNvPr id="28674" name="Picture 2" descr="C:\Users\Sabrina\AppData\Local\Microsoft\Windows\Temporary Internet Files\Content.IE5\6CJZZQ5Q\MM900395714[1].gif"/>
          <p:cNvPicPr>
            <a:picLocks noChangeAspect="1" noChangeArrowheads="1" noCrop="1"/>
          </p:cNvPicPr>
          <p:nvPr/>
        </p:nvPicPr>
        <p:blipFill>
          <a:blip r:embed="rId2" cstate="print"/>
          <a:srcRect/>
          <a:stretch>
            <a:fillRect/>
          </a:stretch>
        </p:blipFill>
        <p:spPr bwMode="auto">
          <a:xfrm>
            <a:off x="3563888" y="5134372"/>
            <a:ext cx="1723628" cy="1723628"/>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15</a:t>
            </a:fld>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1000" fill="hold"/>
                                        <p:tgtEl>
                                          <p:spTgt spid="28674"/>
                                        </p:tgtEl>
                                        <p:attrNameLst>
                                          <p:attrName>ppt_x</p:attrName>
                                        </p:attrNameLst>
                                      </p:cBhvr>
                                      <p:tavLst>
                                        <p:tav tm="0">
                                          <p:val>
                                            <p:strVal val="#ppt_x"/>
                                          </p:val>
                                        </p:tav>
                                        <p:tav tm="100000">
                                          <p:val>
                                            <p:strVal val="#ppt_x"/>
                                          </p:val>
                                        </p:tav>
                                      </p:tavLst>
                                    </p:anim>
                                    <p:anim calcmode="lin" valueType="num">
                                      <p:cBhvr additive="base">
                                        <p:cTn id="8" dur="1000" fill="hold"/>
                                        <p:tgtEl>
                                          <p:spTgt spid="286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52510" y="476672"/>
            <a:ext cx="6838988"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SFONDO INTEGRATORE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5842" name="Picture 2" descr="C:\Users\Sabrina\AppData\Local\Microsoft\Windows\Temporary Internet Files\Content.IE5\QJ3PPYBA\MC900056680[1].wmf"/>
          <p:cNvPicPr>
            <a:picLocks noChangeAspect="1" noChangeArrowheads="1"/>
          </p:cNvPicPr>
          <p:nvPr/>
        </p:nvPicPr>
        <p:blipFill>
          <a:blip r:embed="rId2" cstate="print"/>
          <a:srcRect/>
          <a:stretch>
            <a:fillRect/>
          </a:stretch>
        </p:blipFill>
        <p:spPr bwMode="auto">
          <a:xfrm>
            <a:off x="2771800" y="1628800"/>
            <a:ext cx="3600400" cy="1944216"/>
          </a:xfrm>
          <a:prstGeom prst="rect">
            <a:avLst/>
          </a:prstGeom>
          <a:noFill/>
        </p:spPr>
      </p:pic>
      <p:sp>
        <p:nvSpPr>
          <p:cNvPr id="4" name="Segnaposto numero diapositiva 3"/>
          <p:cNvSpPr>
            <a:spLocks noGrp="1"/>
          </p:cNvSpPr>
          <p:nvPr>
            <p:ph type="sldNum" sz="quarter" idx="12"/>
          </p:nvPr>
        </p:nvSpPr>
        <p:spPr/>
        <p:txBody>
          <a:bodyPr/>
          <a:lstStyle/>
          <a:p>
            <a:fld id="{C6924114-D2F4-4AF4-A287-2109AFB80230}" type="slidenum">
              <a:rPr lang="it-IT" smtClean="0"/>
              <a:pPr/>
              <a:t>16</a:t>
            </a:fld>
            <a:endParaRPr lang="it-IT"/>
          </a:p>
        </p:txBody>
      </p:sp>
      <p:sp>
        <p:nvSpPr>
          <p:cNvPr id="5" name="CasellaDiTesto 4"/>
          <p:cNvSpPr txBox="1"/>
          <p:nvPr/>
        </p:nvSpPr>
        <p:spPr>
          <a:xfrm>
            <a:off x="251520" y="4077072"/>
            <a:ext cx="8712968" cy="2308324"/>
          </a:xfrm>
          <a:prstGeom prst="rect">
            <a:avLst/>
          </a:prstGeom>
          <a:noFill/>
        </p:spPr>
        <p:txBody>
          <a:bodyPr wrap="square" rtlCol="0">
            <a:spAutoFit/>
          </a:bodyPr>
          <a:lstStyle/>
          <a:p>
            <a:pPr algn="just"/>
            <a:r>
              <a:rPr lang="it-IT" b="1" dirty="0" smtClean="0">
                <a:latin typeface="Book Antiqua" pitchFamily="18" charset="0"/>
              </a:rPr>
              <a:t>Si decide di definire il progetto annuale secondo il modello di programmazione per sfondo integratore. In questo modo si cerca di conferire unità all’intero percorso e di favorire la connessione tra le dimensioni cognitiva ed affettiva. Lo sfondo integratore scelto è “Il bosco magico”. La nostra scuola dell’infanzia è inserita in un territorio circondato dal lago, da fiumi e da montagne, quindi i bambini hanno anche la possibilità di vivere esperienze reali all’interno del bosco e di conoscere così le caratteristiche di quest’ambiente particolare e per certi versi anche un po’ “magico” .</a:t>
            </a:r>
            <a:endParaRPr lang="it-IT" b="1" dirty="0">
              <a:latin typeface="Book Antiqu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1754326"/>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SCELTA DEL PERSONAGGIO MEDIATORE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Segnaposto numero diapositiva 3"/>
          <p:cNvSpPr>
            <a:spLocks noGrp="1"/>
          </p:cNvSpPr>
          <p:nvPr>
            <p:ph type="sldNum" sz="quarter" idx="12"/>
          </p:nvPr>
        </p:nvSpPr>
        <p:spPr/>
        <p:txBody>
          <a:bodyPr/>
          <a:lstStyle/>
          <a:p>
            <a:fld id="{C6924114-D2F4-4AF4-A287-2109AFB80230}" type="slidenum">
              <a:rPr lang="it-IT" smtClean="0"/>
              <a:pPr/>
              <a:t>17</a:t>
            </a:fld>
            <a:endParaRPr lang="it-IT"/>
          </a:p>
        </p:txBody>
      </p:sp>
      <p:sp>
        <p:nvSpPr>
          <p:cNvPr id="6" name="CasellaDiTesto 5"/>
          <p:cNvSpPr txBox="1"/>
          <p:nvPr/>
        </p:nvSpPr>
        <p:spPr>
          <a:xfrm>
            <a:off x="467544" y="2204864"/>
            <a:ext cx="8352928" cy="3170099"/>
          </a:xfrm>
          <a:prstGeom prst="rect">
            <a:avLst/>
          </a:prstGeom>
          <a:noFill/>
        </p:spPr>
        <p:txBody>
          <a:bodyPr wrap="square" rtlCol="0">
            <a:spAutoFit/>
          </a:bodyPr>
          <a:lstStyle/>
          <a:p>
            <a:pPr algn="just"/>
            <a:r>
              <a:rPr lang="it-IT" sz="2000" b="1" dirty="0" smtClean="0">
                <a:latin typeface="Book Antiqua" pitchFamily="18" charset="0"/>
              </a:rPr>
              <a:t>Per rendere le attività ancora più simpatiche ed interessanti per i bambini scelgo di utilizzare un personaggio particolare nel quale si possano identificare: lo scoiattolo Isaia. </a:t>
            </a:r>
          </a:p>
          <a:p>
            <a:pPr algn="just"/>
            <a:r>
              <a:rPr lang="it-IT" sz="2000" b="1" dirty="0" smtClean="0">
                <a:latin typeface="Book Antiqua" pitchFamily="18" charset="0"/>
              </a:rPr>
              <a:t>Il personaggio mediatore accompagnerà i bambini alla scoperta del bosco magico e dei suoi abitanti. Si presenterà ai bambini all’inizio dell’anno tramite una letterina che troveremo in salone tra le zampine del pupazzo che lo rappresenta in cui ci inviterà a seguirlo nelle sue fantastiche avventure. Il pupazzo si ripresenterà ad ogni nuovo apprendimento.</a:t>
            </a:r>
          </a:p>
          <a:p>
            <a:pPr algn="just"/>
            <a:r>
              <a:rPr lang="it-IT" sz="2000" b="1" dirty="0" smtClean="0">
                <a:latin typeface="Book Antiqua" pitchFamily="18" charset="0"/>
              </a:rPr>
              <a:t> </a:t>
            </a:r>
            <a:endParaRPr lang="it-IT" sz="2000" b="1" dirty="0">
              <a:latin typeface="Book Antiqua" pitchFamily="18" charset="0"/>
            </a:endParaRPr>
          </a:p>
        </p:txBody>
      </p:sp>
      <p:pic>
        <p:nvPicPr>
          <p:cNvPr id="19462" name="Picture 6" descr="https://encrypted-tbn0.gstatic.com/images?q=tbn:ANd9GcS_ePvH36GikHQFjIgch-UcrEQdmOD2hFfu0I-o8gvCdg-uT_4eAg"/>
          <p:cNvPicPr>
            <a:picLocks noChangeAspect="1" noChangeArrowheads="1"/>
          </p:cNvPicPr>
          <p:nvPr/>
        </p:nvPicPr>
        <p:blipFill>
          <a:blip r:embed="rId2" cstate="print"/>
          <a:srcRect l="26829" t="14706" r="31707" b="11765"/>
          <a:stretch>
            <a:fillRect/>
          </a:stretch>
        </p:blipFill>
        <p:spPr bwMode="auto">
          <a:xfrm>
            <a:off x="3779912" y="4869160"/>
            <a:ext cx="1656184" cy="198884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7" y="260648"/>
            <a:ext cx="8640961" cy="1754326"/>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MEDIATORI DIDATTICI, STRUMENTI E RISORSE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1747" name="Picture 3" descr="C:\Users\Sabrina\AppData\Local\Microsoft\Windows\Temporary Internet Files\Content.IE5\SPQNVOBW\MC900429689[1].wmf"/>
          <p:cNvPicPr>
            <a:picLocks noChangeAspect="1" noChangeArrowheads="1"/>
          </p:cNvPicPr>
          <p:nvPr/>
        </p:nvPicPr>
        <p:blipFill>
          <a:blip r:embed="rId2" cstate="print"/>
          <a:srcRect/>
          <a:stretch>
            <a:fillRect/>
          </a:stretch>
        </p:blipFill>
        <p:spPr bwMode="auto">
          <a:xfrm>
            <a:off x="6876256" y="5085184"/>
            <a:ext cx="1914525" cy="1435100"/>
          </a:xfrm>
          <a:prstGeom prst="rect">
            <a:avLst/>
          </a:prstGeom>
          <a:noFill/>
        </p:spPr>
      </p:pic>
      <p:sp>
        <p:nvSpPr>
          <p:cNvPr id="4" name="Segnaposto numero diapositiva 3"/>
          <p:cNvSpPr>
            <a:spLocks noGrp="1"/>
          </p:cNvSpPr>
          <p:nvPr>
            <p:ph type="sldNum" sz="quarter" idx="12"/>
          </p:nvPr>
        </p:nvSpPr>
        <p:spPr/>
        <p:txBody>
          <a:bodyPr/>
          <a:lstStyle/>
          <a:p>
            <a:fld id="{C6924114-D2F4-4AF4-A287-2109AFB80230}" type="slidenum">
              <a:rPr lang="it-IT" smtClean="0"/>
              <a:pPr/>
              <a:t>18</a:t>
            </a:fld>
            <a:endParaRPr lang="it-IT"/>
          </a:p>
        </p:txBody>
      </p:sp>
      <p:sp>
        <p:nvSpPr>
          <p:cNvPr id="5" name="CasellaDiTesto 4"/>
          <p:cNvSpPr txBox="1"/>
          <p:nvPr/>
        </p:nvSpPr>
        <p:spPr>
          <a:xfrm>
            <a:off x="395536" y="2060848"/>
            <a:ext cx="8352928" cy="3785652"/>
          </a:xfrm>
          <a:prstGeom prst="rect">
            <a:avLst/>
          </a:prstGeom>
          <a:noFill/>
        </p:spPr>
        <p:txBody>
          <a:bodyPr wrap="square" rtlCol="0">
            <a:spAutoFit/>
          </a:bodyPr>
          <a:lstStyle/>
          <a:p>
            <a:pPr algn="just"/>
            <a:endParaRPr lang="it-IT" sz="2000" b="1" dirty="0" smtClean="0"/>
          </a:p>
          <a:p>
            <a:pPr algn="just">
              <a:buFont typeface="Arial" pitchFamily="34" charset="0"/>
              <a:buChar char="•"/>
            </a:pPr>
            <a:r>
              <a:rPr lang="it-IT" sz="2000" b="1" dirty="0" err="1" smtClean="0"/>
              <a:t>Lim</a:t>
            </a:r>
            <a:endParaRPr lang="it-IT" sz="2000" b="1" dirty="0" smtClean="0"/>
          </a:p>
          <a:p>
            <a:pPr algn="just">
              <a:buFont typeface="Arial" pitchFamily="34" charset="0"/>
              <a:buChar char="•"/>
            </a:pPr>
            <a:r>
              <a:rPr lang="it-IT" sz="2000" b="1" dirty="0" smtClean="0"/>
              <a:t>Forbici dalla punta arrotondata, colla, pastelli, matite, gomme, pennarelli, cartoncini colorati, cotone, farina, materiali naturali (foglie, ramoscelli..)</a:t>
            </a:r>
          </a:p>
          <a:p>
            <a:pPr algn="just">
              <a:buFont typeface="Arial" pitchFamily="34" charset="0"/>
              <a:buChar char="•"/>
            </a:pPr>
            <a:r>
              <a:rPr lang="it-IT" sz="2000" b="1" dirty="0" smtClean="0"/>
              <a:t>Libri illustrati</a:t>
            </a:r>
          </a:p>
          <a:p>
            <a:pPr algn="just"/>
            <a:endParaRPr lang="it-IT" sz="2000" b="1" dirty="0" smtClean="0"/>
          </a:p>
          <a:p>
            <a:pPr algn="just"/>
            <a:r>
              <a:rPr lang="it-IT" sz="2000" b="1" dirty="0" smtClean="0"/>
              <a:t>Come già evidenziato precedentemente la nostra scuola dell’infanzia si trova in un </a:t>
            </a:r>
          </a:p>
          <a:p>
            <a:pPr algn="just"/>
            <a:r>
              <a:rPr lang="it-IT" sz="2000" b="1" dirty="0" smtClean="0"/>
              <a:t>piccolo paese circondato dal lago, dai </a:t>
            </a:r>
          </a:p>
          <a:p>
            <a:pPr algn="just"/>
            <a:r>
              <a:rPr lang="it-IT" sz="2000" b="1" dirty="0" smtClean="0"/>
              <a:t>fiumi e dalle montagne. Si possono quindi </a:t>
            </a:r>
          </a:p>
          <a:p>
            <a:pPr algn="just"/>
            <a:r>
              <a:rPr lang="it-IT" sz="2000" b="1" dirty="0" smtClean="0"/>
              <a:t>programmare uscite didattiche sul territorio</a:t>
            </a:r>
          </a:p>
          <a:p>
            <a:pPr algn="just"/>
            <a:r>
              <a:rPr lang="it-IT" sz="2000" b="1" dirty="0" smtClean="0"/>
              <a:t>inerenti allo sfondo integratore scelto.</a:t>
            </a:r>
            <a:endParaRPr lang="it-IT" sz="2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1000" fill="hold"/>
                                        <p:tgtEl>
                                          <p:spTgt spid="31747"/>
                                        </p:tgtEl>
                                        <p:attrNameLst>
                                          <p:attrName>ppt_x</p:attrName>
                                        </p:attrNameLst>
                                      </p:cBhvr>
                                      <p:tavLst>
                                        <p:tav tm="0">
                                          <p:val>
                                            <p:strVal val="0-#ppt_w/2"/>
                                          </p:val>
                                        </p:tav>
                                        <p:tav tm="100000">
                                          <p:val>
                                            <p:strVal val="#ppt_x"/>
                                          </p:val>
                                        </p:tav>
                                      </p:tavLst>
                                    </p:anim>
                                    <p:anim calcmode="lin" valueType="num">
                                      <p:cBhvr additive="base">
                                        <p:cTn id="8" dur="1000" fill="hold"/>
                                        <p:tgtEl>
                                          <p:spTgt spid="31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19</a:t>
            </a:fld>
            <a:endParaRPr lang="it-IT"/>
          </a:p>
        </p:txBody>
      </p:sp>
      <p:sp>
        <p:nvSpPr>
          <p:cNvPr id="4" name="Rettangolo 3"/>
          <p:cNvSpPr/>
          <p:nvPr/>
        </p:nvSpPr>
        <p:spPr>
          <a:xfrm>
            <a:off x="1574709" y="188640"/>
            <a:ext cx="6372898" cy="923330"/>
          </a:xfrm>
          <a:prstGeom prst="rect">
            <a:avLst/>
          </a:prstGeom>
          <a:noFill/>
        </p:spPr>
        <p:txBody>
          <a:bodyPr wrap="non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RUOLO DEL DOCENTE</a:t>
            </a:r>
          </a:p>
        </p:txBody>
      </p:sp>
      <p:sp>
        <p:nvSpPr>
          <p:cNvPr id="5" name="CasellaDiTesto 4"/>
          <p:cNvSpPr txBox="1"/>
          <p:nvPr/>
        </p:nvSpPr>
        <p:spPr>
          <a:xfrm>
            <a:off x="755576" y="1844824"/>
            <a:ext cx="7416824" cy="3477875"/>
          </a:xfrm>
          <a:prstGeom prst="rect">
            <a:avLst/>
          </a:prstGeom>
          <a:noFill/>
        </p:spPr>
        <p:txBody>
          <a:bodyPr wrap="square" rtlCol="0">
            <a:spAutoFit/>
          </a:bodyPr>
          <a:lstStyle/>
          <a:p>
            <a:pPr algn="just"/>
            <a:r>
              <a:rPr lang="it-IT" sz="2000" b="1" dirty="0" smtClean="0"/>
              <a:t>Il docente, nello svolgimento di tutte le attività che si svolgono all’interno della scuola dell’infanzia, svolge un’azione di regista: facilita l’apprendimento motivando, incoraggiando e comprendendo i sentimenti dei bambini, rispettando i loro ritmi d’apprendimento, valorizzando le loro potenzialità, favorendo il dialogo, la partecipazione e l’interazione.</a:t>
            </a:r>
          </a:p>
          <a:p>
            <a:pPr algn="just"/>
            <a:endParaRPr lang="it-IT" sz="2000" b="1" dirty="0" smtClean="0"/>
          </a:p>
          <a:p>
            <a:pPr algn="just"/>
            <a:r>
              <a:rPr lang="it-IT" sz="2000" b="1" dirty="0" smtClean="0"/>
              <a:t>Il docente predispone inoltre gli spazi in modo da renderli attinenti allo sfondo integratore scelto.</a:t>
            </a:r>
          </a:p>
          <a:p>
            <a:pPr algn="just"/>
            <a:endParaRPr lang="it-IT" sz="2000" b="1" dirty="0" smtClean="0"/>
          </a:p>
          <a:p>
            <a:pPr algn="just"/>
            <a:endParaRPr lang="it-IT" sz="2000" b="1" dirty="0"/>
          </a:p>
        </p:txBody>
      </p:sp>
      <p:pic>
        <p:nvPicPr>
          <p:cNvPr id="1027" name="Picture 3" descr="C:\Users\Sabrina\AppData\Local\Microsoft\Windows\Temporary Internet Files\Content.IE5\AQJFFPZG\MC900036397[1].wmf"/>
          <p:cNvPicPr>
            <a:picLocks noChangeAspect="1" noChangeArrowheads="1"/>
          </p:cNvPicPr>
          <p:nvPr/>
        </p:nvPicPr>
        <p:blipFill>
          <a:blip r:embed="rId2" cstate="print"/>
          <a:srcRect/>
          <a:stretch>
            <a:fillRect/>
          </a:stretch>
        </p:blipFill>
        <p:spPr bwMode="auto">
          <a:xfrm>
            <a:off x="7308304" y="4797152"/>
            <a:ext cx="1413662" cy="1785823"/>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611560" y="476671"/>
            <a:ext cx="7920880" cy="4955203"/>
          </a:xfrm>
          <a:prstGeom prst="rect">
            <a:avLst/>
          </a:prstGeom>
          <a:noFill/>
        </p:spPr>
        <p:txBody>
          <a:bodyPr wrap="square" rtlCol="0">
            <a:spAutoFit/>
          </a:bodyPr>
          <a:lstStyle/>
          <a:p>
            <a:pPr algn="ctr"/>
            <a:r>
              <a:rPr lang="it-IT"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PREMESSA</a:t>
            </a:r>
          </a:p>
          <a:p>
            <a:pPr algn="just"/>
            <a:endParaRPr lang="it-IT" sz="2400" b="1" dirty="0" smtClean="0"/>
          </a:p>
          <a:p>
            <a:pPr algn="just"/>
            <a:r>
              <a:rPr lang="it-IT" sz="2000" dirty="0" smtClean="0">
                <a:latin typeface="Arial" pitchFamily="34" charset="0"/>
                <a:cs typeface="Arial" pitchFamily="34" charset="0"/>
              </a:rPr>
              <a:t>Secondo le Indicazioni Nazionali la scuola dell’infanzia si pone la finalità di promuovere lo sviluppo di quattro principi educativi di base:</a:t>
            </a:r>
          </a:p>
          <a:p>
            <a:pPr algn="just"/>
            <a:endParaRPr lang="it-IT" sz="2000" dirty="0" smtClean="0">
              <a:latin typeface="Arial" pitchFamily="34" charset="0"/>
              <a:cs typeface="Arial" pitchFamily="34" charset="0"/>
            </a:endParaRPr>
          </a:p>
          <a:p>
            <a:pPr algn="just">
              <a:buFont typeface="Arial" pitchFamily="34" charset="0"/>
              <a:buChar char="•"/>
            </a:pPr>
            <a:r>
              <a:rPr lang="it-IT" sz="2000" b="1" dirty="0" smtClean="0">
                <a:solidFill>
                  <a:schemeClr val="tx2">
                    <a:lumMod val="75000"/>
                  </a:schemeClr>
                </a:solidFill>
                <a:latin typeface="Arial" pitchFamily="34" charset="0"/>
                <a:cs typeface="Arial" pitchFamily="34" charset="0"/>
              </a:rPr>
              <a:t>IDENTITA’</a:t>
            </a:r>
            <a:r>
              <a:rPr lang="it-IT" sz="2000" dirty="0" smtClean="0">
                <a:latin typeface="Arial" pitchFamily="34" charset="0"/>
                <a:cs typeface="Arial" pitchFamily="34" charset="0"/>
              </a:rPr>
              <a:t> : “imparo a conoscermi”</a:t>
            </a:r>
          </a:p>
          <a:p>
            <a:pPr algn="just">
              <a:buFont typeface="Arial" pitchFamily="34" charset="0"/>
              <a:buChar char="•"/>
            </a:pPr>
            <a:r>
              <a:rPr lang="it-IT" sz="2000" dirty="0" smtClean="0">
                <a:solidFill>
                  <a:srgbClr val="FF0000"/>
                </a:solidFill>
                <a:latin typeface="Arial" pitchFamily="34" charset="0"/>
                <a:cs typeface="Arial" pitchFamily="34" charset="0"/>
              </a:rPr>
              <a:t>AUTONOMIA</a:t>
            </a:r>
            <a:r>
              <a:rPr lang="it-IT" sz="2000" dirty="0" smtClean="0">
                <a:latin typeface="Arial" pitchFamily="34" charset="0"/>
                <a:cs typeface="Arial" pitchFamily="34" charset="0"/>
              </a:rPr>
              <a:t>: “imparo a fare da solo ed a credere in me stesso”</a:t>
            </a:r>
          </a:p>
          <a:p>
            <a:pPr algn="just">
              <a:buFont typeface="Arial" pitchFamily="34" charset="0"/>
              <a:buChar char="•"/>
            </a:pPr>
            <a:r>
              <a:rPr lang="it-IT" sz="2000" dirty="0" smtClean="0">
                <a:solidFill>
                  <a:schemeClr val="accent6">
                    <a:lumMod val="75000"/>
                  </a:schemeClr>
                </a:solidFill>
                <a:latin typeface="Arial" pitchFamily="34" charset="0"/>
                <a:cs typeface="Arial" pitchFamily="34" charset="0"/>
              </a:rPr>
              <a:t>COMPETENZA</a:t>
            </a:r>
            <a:r>
              <a:rPr lang="it-IT" sz="2000" dirty="0" smtClean="0">
                <a:latin typeface="Arial" pitchFamily="34" charset="0"/>
                <a:cs typeface="Arial" pitchFamily="34" charset="0"/>
              </a:rPr>
              <a:t>: “imparo ad essere in grado di fare”</a:t>
            </a:r>
          </a:p>
          <a:p>
            <a:pPr algn="just">
              <a:buFont typeface="Arial" pitchFamily="34" charset="0"/>
              <a:buChar char="•"/>
            </a:pPr>
            <a:r>
              <a:rPr lang="it-IT" sz="2000" dirty="0" smtClean="0">
                <a:solidFill>
                  <a:schemeClr val="accent3">
                    <a:lumMod val="75000"/>
                  </a:schemeClr>
                </a:solidFill>
                <a:latin typeface="Arial" pitchFamily="34" charset="0"/>
                <a:cs typeface="Arial" pitchFamily="34" charset="0"/>
              </a:rPr>
              <a:t>CITTADINANZA</a:t>
            </a:r>
            <a:r>
              <a:rPr lang="it-IT" sz="2000" dirty="0" smtClean="0">
                <a:latin typeface="Arial" pitchFamily="34" charset="0"/>
                <a:cs typeface="Arial" pitchFamily="34" charset="0"/>
              </a:rPr>
              <a:t>: “imparo a comportarmi in modo socialmente corretto”.</a:t>
            </a:r>
          </a:p>
          <a:p>
            <a:pPr algn="just"/>
            <a:endParaRPr lang="it-IT" sz="2000" dirty="0" smtClean="0">
              <a:latin typeface="Arial" pitchFamily="34" charset="0"/>
              <a:cs typeface="Arial" pitchFamily="34" charset="0"/>
            </a:endParaRPr>
          </a:p>
          <a:p>
            <a:pPr algn="just"/>
            <a:r>
              <a:rPr lang="it-IT" sz="2000" dirty="0" smtClean="0">
                <a:latin typeface="Arial" pitchFamily="34" charset="0"/>
                <a:cs typeface="Arial" pitchFamily="34" charset="0"/>
              </a:rPr>
              <a:t>In questo progetto tutte le attività programmate </a:t>
            </a:r>
          </a:p>
          <a:p>
            <a:pPr algn="just"/>
            <a:r>
              <a:rPr lang="it-IT" sz="2000" dirty="0" smtClean="0">
                <a:latin typeface="Arial" pitchFamily="34" charset="0"/>
                <a:cs typeface="Arial" pitchFamily="34" charset="0"/>
              </a:rPr>
              <a:t>hanno lo scopo primario di perseguire il </a:t>
            </a:r>
          </a:p>
          <a:p>
            <a:pPr algn="just"/>
            <a:r>
              <a:rPr lang="it-IT" sz="2000" dirty="0" smtClean="0">
                <a:latin typeface="Arial" pitchFamily="34" charset="0"/>
                <a:cs typeface="Arial" pitchFamily="34" charset="0"/>
              </a:rPr>
              <a:t>raggiungimento  di queste quattro importantissime </a:t>
            </a:r>
          </a:p>
          <a:p>
            <a:pPr algn="just"/>
            <a:r>
              <a:rPr lang="it-IT" sz="2000" dirty="0" smtClean="0">
                <a:latin typeface="Arial" pitchFamily="34" charset="0"/>
                <a:cs typeface="Arial" pitchFamily="34" charset="0"/>
              </a:rPr>
              <a:t>finalità.</a:t>
            </a:r>
          </a:p>
        </p:txBody>
      </p:sp>
      <p:sp>
        <p:nvSpPr>
          <p:cNvPr id="4" name="Segnaposto numero diapositiva 3"/>
          <p:cNvSpPr>
            <a:spLocks noGrp="1"/>
          </p:cNvSpPr>
          <p:nvPr>
            <p:ph type="sldNum" sz="quarter" idx="12"/>
          </p:nvPr>
        </p:nvSpPr>
        <p:spPr/>
        <p:txBody>
          <a:bodyPr/>
          <a:lstStyle/>
          <a:p>
            <a:fld id="{C6924114-D2F4-4AF4-A287-2109AFB80230}" type="slidenum">
              <a:rPr lang="it-IT" smtClean="0"/>
              <a:pPr/>
              <a:t>2</a:t>
            </a:fld>
            <a:endParaRPr lang="it-IT"/>
          </a:p>
        </p:txBody>
      </p:sp>
      <p:sp>
        <p:nvSpPr>
          <p:cNvPr id="5" name="Nuvola 4"/>
          <p:cNvSpPr/>
          <p:nvPr/>
        </p:nvSpPr>
        <p:spPr>
          <a:xfrm>
            <a:off x="5076056" y="5085184"/>
            <a:ext cx="3744416" cy="1556792"/>
          </a:xfrm>
          <a:prstGeom prst="cloud">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868144" y="5301208"/>
            <a:ext cx="2232248" cy="1015663"/>
          </a:xfrm>
          <a:prstGeom prst="rect">
            <a:avLst/>
          </a:prstGeom>
          <a:noFill/>
        </p:spPr>
        <p:txBody>
          <a:bodyPr wrap="square" rtlCol="0">
            <a:spAutoFit/>
          </a:bodyPr>
          <a:lstStyle/>
          <a:p>
            <a:r>
              <a:rPr lang="it-IT" sz="2000" dirty="0" smtClean="0">
                <a:latin typeface="Arabic Typesetting" pitchFamily="66" charset="-78"/>
                <a:cs typeface="Arabic Typesetting" pitchFamily="66" charset="-78"/>
              </a:rPr>
              <a:t>Ciascuno è, prima di tutto, la propria infanzia.</a:t>
            </a:r>
          </a:p>
          <a:p>
            <a:pPr algn="r"/>
            <a:r>
              <a:rPr lang="it-IT" sz="2000" dirty="0" smtClean="0">
                <a:latin typeface="Arabic Typesetting" pitchFamily="66" charset="-78"/>
                <a:cs typeface="Arabic Typesetting" pitchFamily="66" charset="-78"/>
              </a:rPr>
              <a:t>Sigmund Freud</a:t>
            </a:r>
            <a:endParaRPr lang="it-IT" sz="2000" dirty="0">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3931" y="332656"/>
            <a:ext cx="7456144"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SCELTE METODOLOGICHE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2771" name="Picture 3" descr="C:\Users\Sabrina\AppData\Local\Microsoft\Windows\Temporary Internet Files\Content.IE5\SPQNVOBW\MM900395740[1].gif"/>
          <p:cNvPicPr>
            <a:picLocks noChangeAspect="1" noChangeArrowheads="1" noCrop="1"/>
          </p:cNvPicPr>
          <p:nvPr/>
        </p:nvPicPr>
        <p:blipFill>
          <a:blip r:embed="rId2" cstate="print"/>
          <a:srcRect/>
          <a:stretch>
            <a:fillRect/>
          </a:stretch>
        </p:blipFill>
        <p:spPr bwMode="auto">
          <a:xfrm>
            <a:off x="0" y="5493271"/>
            <a:ext cx="9144000" cy="1364729"/>
          </a:xfrm>
          <a:prstGeom prst="rect">
            <a:avLst/>
          </a:prstGeom>
          <a:noFill/>
        </p:spPr>
      </p:pic>
      <p:sp>
        <p:nvSpPr>
          <p:cNvPr id="4" name="Segnaposto numero diapositiva 3"/>
          <p:cNvSpPr>
            <a:spLocks noGrp="1"/>
          </p:cNvSpPr>
          <p:nvPr>
            <p:ph type="sldNum" sz="quarter" idx="12"/>
          </p:nvPr>
        </p:nvSpPr>
        <p:spPr/>
        <p:txBody>
          <a:bodyPr/>
          <a:lstStyle/>
          <a:p>
            <a:fld id="{C6924114-D2F4-4AF4-A287-2109AFB80230}" type="slidenum">
              <a:rPr lang="it-IT" smtClean="0"/>
              <a:pPr/>
              <a:t>20</a:t>
            </a:fld>
            <a:endParaRPr lang="it-IT"/>
          </a:p>
        </p:txBody>
      </p:sp>
      <p:sp>
        <p:nvSpPr>
          <p:cNvPr id="6" name="CasellaDiTesto 5"/>
          <p:cNvSpPr txBox="1"/>
          <p:nvPr/>
        </p:nvSpPr>
        <p:spPr>
          <a:xfrm>
            <a:off x="827584" y="1844824"/>
            <a:ext cx="3528392" cy="2308324"/>
          </a:xfrm>
          <a:prstGeom prst="rect">
            <a:avLst/>
          </a:prstGeom>
          <a:noFill/>
        </p:spPr>
        <p:txBody>
          <a:bodyPr wrap="square" rtlCol="0">
            <a:spAutoFit/>
          </a:bodyPr>
          <a:lstStyle/>
          <a:p>
            <a:pPr>
              <a:buFont typeface="Arial" pitchFamily="34" charset="0"/>
              <a:buChar char="•"/>
            </a:pPr>
            <a:r>
              <a:rPr lang="it-IT" sz="2400" b="1" dirty="0" err="1" smtClean="0">
                <a:latin typeface="Arial" pitchFamily="34" charset="0"/>
                <a:cs typeface="Arial" pitchFamily="34" charset="0"/>
              </a:rPr>
              <a:t>Circle</a:t>
            </a:r>
            <a:r>
              <a:rPr lang="it-IT" sz="2400" b="1" dirty="0" smtClean="0">
                <a:latin typeface="Arial" pitchFamily="34" charset="0"/>
                <a:cs typeface="Arial" pitchFamily="34" charset="0"/>
              </a:rPr>
              <a:t> </a:t>
            </a:r>
            <a:r>
              <a:rPr lang="it-IT" sz="2400" b="1" dirty="0" err="1" smtClean="0">
                <a:latin typeface="Arial" pitchFamily="34" charset="0"/>
                <a:cs typeface="Arial" pitchFamily="34" charset="0"/>
              </a:rPr>
              <a:t>time</a:t>
            </a:r>
            <a:endParaRPr lang="it-IT" sz="2400" b="1" dirty="0" smtClean="0">
              <a:latin typeface="Arial" pitchFamily="34" charset="0"/>
              <a:cs typeface="Arial" pitchFamily="34" charset="0"/>
            </a:endParaRPr>
          </a:p>
          <a:p>
            <a:pPr>
              <a:buFont typeface="Arial" pitchFamily="34" charset="0"/>
              <a:buChar char="•"/>
            </a:pPr>
            <a:endParaRPr lang="it-IT" sz="2400" b="1" dirty="0" smtClean="0">
              <a:latin typeface="Arial" pitchFamily="34" charset="0"/>
              <a:cs typeface="Arial" pitchFamily="34" charset="0"/>
            </a:endParaRPr>
          </a:p>
          <a:p>
            <a:pPr>
              <a:buFont typeface="Arial" pitchFamily="34" charset="0"/>
              <a:buChar char="•"/>
            </a:pPr>
            <a:r>
              <a:rPr lang="it-IT" sz="2400" b="1" dirty="0" smtClean="0">
                <a:latin typeface="Arial" pitchFamily="34" charset="0"/>
                <a:cs typeface="Arial" pitchFamily="34" charset="0"/>
              </a:rPr>
              <a:t>Brainstorming</a:t>
            </a:r>
          </a:p>
          <a:p>
            <a:pPr>
              <a:buFont typeface="Arial" pitchFamily="34" charset="0"/>
              <a:buChar char="•"/>
            </a:pPr>
            <a:endParaRPr lang="it-IT" sz="2400" b="1" dirty="0" smtClean="0">
              <a:latin typeface="Arial" pitchFamily="34" charset="0"/>
              <a:cs typeface="Arial" pitchFamily="34" charset="0"/>
            </a:endParaRPr>
          </a:p>
          <a:p>
            <a:pPr>
              <a:buFont typeface="Arial" pitchFamily="34" charset="0"/>
              <a:buChar char="•"/>
            </a:pPr>
            <a:r>
              <a:rPr lang="it-IT" sz="2400" b="1" dirty="0" err="1" smtClean="0">
                <a:latin typeface="Arial" pitchFamily="34" charset="0"/>
                <a:cs typeface="Arial" pitchFamily="34" charset="0"/>
              </a:rPr>
              <a:t>Peer</a:t>
            </a:r>
            <a:r>
              <a:rPr lang="it-IT" sz="2400" b="1" dirty="0" smtClean="0">
                <a:latin typeface="Arial" pitchFamily="34" charset="0"/>
                <a:cs typeface="Arial" pitchFamily="34" charset="0"/>
              </a:rPr>
              <a:t> tutoring</a:t>
            </a:r>
          </a:p>
          <a:p>
            <a:endParaRPr lang="it-IT" sz="2400" b="1" dirty="0" smtClean="0">
              <a:latin typeface="Arial" pitchFamily="34" charset="0"/>
              <a:cs typeface="Arial" pitchFamily="34" charset="0"/>
            </a:endParaRPr>
          </a:p>
        </p:txBody>
      </p:sp>
      <p:sp>
        <p:nvSpPr>
          <p:cNvPr id="8" name="CasellaDiTesto 7"/>
          <p:cNvSpPr txBox="1"/>
          <p:nvPr/>
        </p:nvSpPr>
        <p:spPr>
          <a:xfrm>
            <a:off x="5580112" y="1772816"/>
            <a:ext cx="3312368" cy="1569660"/>
          </a:xfrm>
          <a:prstGeom prst="rect">
            <a:avLst/>
          </a:prstGeom>
          <a:noFill/>
        </p:spPr>
        <p:txBody>
          <a:bodyPr wrap="square" rtlCol="0">
            <a:spAutoFit/>
          </a:bodyPr>
          <a:lstStyle/>
          <a:p>
            <a:pPr>
              <a:buFont typeface="Arial" pitchFamily="34" charset="0"/>
              <a:buChar char="•"/>
            </a:pPr>
            <a:r>
              <a:rPr lang="it-IT" sz="2400" b="1" dirty="0" smtClean="0">
                <a:latin typeface="Arial" pitchFamily="34" charset="0"/>
                <a:cs typeface="Arial" pitchFamily="34" charset="0"/>
              </a:rPr>
              <a:t>Cooperative </a:t>
            </a:r>
            <a:r>
              <a:rPr lang="it-IT" sz="2400" b="1" dirty="0" err="1" smtClean="0">
                <a:latin typeface="Arial" pitchFamily="34" charset="0"/>
                <a:cs typeface="Arial" pitchFamily="34" charset="0"/>
              </a:rPr>
              <a:t>learning</a:t>
            </a:r>
            <a:endParaRPr lang="it-IT" sz="2400" b="1" dirty="0" smtClean="0">
              <a:latin typeface="Arial" pitchFamily="34" charset="0"/>
              <a:cs typeface="Arial" pitchFamily="34" charset="0"/>
            </a:endParaRPr>
          </a:p>
          <a:p>
            <a:endParaRPr lang="it-IT" sz="2400" b="1" dirty="0" smtClean="0">
              <a:latin typeface="Arial" pitchFamily="34" charset="0"/>
              <a:cs typeface="Arial" pitchFamily="34" charset="0"/>
            </a:endParaRPr>
          </a:p>
          <a:p>
            <a:pPr>
              <a:buFont typeface="Arial" pitchFamily="34" charset="0"/>
              <a:buChar char="•"/>
            </a:pPr>
            <a:r>
              <a:rPr lang="it-IT" sz="2400" b="1" dirty="0" err="1" smtClean="0">
                <a:latin typeface="Arial" pitchFamily="34" charset="0"/>
                <a:cs typeface="Arial" pitchFamily="34" charset="0"/>
              </a:rPr>
              <a:t>Debriefing</a:t>
            </a:r>
            <a:endParaRPr lang="it-IT"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712968"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TEMPI</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3796" name="Picture 4" descr="C:\Users\Sabrina\AppData\Local\Microsoft\Windows\Temporary Internet Files\Content.IE5\MZ2B6Y13\MM900283014[1].gif"/>
          <p:cNvPicPr>
            <a:picLocks noChangeAspect="1" noChangeArrowheads="1" noCrop="1"/>
          </p:cNvPicPr>
          <p:nvPr/>
        </p:nvPicPr>
        <p:blipFill>
          <a:blip r:embed="rId2" cstate="print"/>
          <a:srcRect/>
          <a:stretch>
            <a:fillRect/>
          </a:stretch>
        </p:blipFill>
        <p:spPr bwMode="auto">
          <a:xfrm>
            <a:off x="-252536" y="2348880"/>
            <a:ext cx="2553816" cy="2553816"/>
          </a:xfrm>
          <a:prstGeom prst="rect">
            <a:avLst/>
          </a:prstGeom>
          <a:noFill/>
        </p:spPr>
      </p:pic>
      <p:sp>
        <p:nvSpPr>
          <p:cNvPr id="4" name="Segnaposto numero diapositiva 3"/>
          <p:cNvSpPr>
            <a:spLocks noGrp="1"/>
          </p:cNvSpPr>
          <p:nvPr>
            <p:ph type="sldNum" sz="quarter" idx="12"/>
          </p:nvPr>
        </p:nvSpPr>
        <p:spPr/>
        <p:txBody>
          <a:bodyPr/>
          <a:lstStyle/>
          <a:p>
            <a:fld id="{C6924114-D2F4-4AF4-A287-2109AFB80230}" type="slidenum">
              <a:rPr lang="it-IT" smtClean="0"/>
              <a:pPr/>
              <a:t>21</a:t>
            </a:fld>
            <a:endParaRPr lang="it-IT"/>
          </a:p>
        </p:txBody>
      </p:sp>
      <p:graphicFrame>
        <p:nvGraphicFramePr>
          <p:cNvPr id="6" name="Tabella 5"/>
          <p:cNvGraphicFramePr>
            <a:graphicFrameLocks noGrp="1"/>
          </p:cNvGraphicFramePr>
          <p:nvPr/>
        </p:nvGraphicFramePr>
        <p:xfrm>
          <a:off x="2699792" y="5013176"/>
          <a:ext cx="6096000" cy="1051560"/>
        </p:xfrm>
        <a:graphic>
          <a:graphicData uri="http://schemas.openxmlformats.org/drawingml/2006/table">
            <a:tbl>
              <a:tblPr/>
              <a:tblGrid>
                <a:gridCol w="6096000"/>
              </a:tblGrid>
              <a:tr h="324649">
                <a:tc>
                  <a:txBody>
                    <a:bodyPr/>
                    <a:lstStyle/>
                    <a:p>
                      <a:pPr algn="just">
                        <a:lnSpc>
                          <a:spcPct val="115000"/>
                        </a:lnSpc>
                        <a:spcAft>
                          <a:spcPts val="0"/>
                        </a:spcAft>
                      </a:pPr>
                      <a:r>
                        <a:rPr lang="it-IT" sz="1200" dirty="0" smtClean="0">
                          <a:solidFill>
                            <a:srgbClr val="000000"/>
                          </a:solidFill>
                          <a:latin typeface="Times Roman"/>
                          <a:ea typeface="Times New Roman"/>
                          <a:cs typeface="Times Roman"/>
                        </a:rPr>
                        <a:t>“</a:t>
                      </a:r>
                      <a:r>
                        <a:rPr lang="it-IT" sz="1200" dirty="0" err="1" smtClean="0">
                          <a:solidFill>
                            <a:srgbClr val="000000"/>
                          </a:solidFill>
                          <a:latin typeface="Times Roman"/>
                          <a:ea typeface="Times New Roman"/>
                          <a:cs typeface="Times Roman"/>
                        </a:rPr>
                        <a:t>…il</a:t>
                      </a:r>
                      <a:r>
                        <a:rPr lang="it-IT" sz="1200" dirty="0" smtClean="0">
                          <a:solidFill>
                            <a:srgbClr val="000000"/>
                          </a:solidFill>
                          <a:latin typeface="Times Roman"/>
                          <a:ea typeface="Times New Roman"/>
                          <a:cs typeface="Times Roman"/>
                        </a:rPr>
                        <a:t> tempo </a:t>
                      </a:r>
                      <a:r>
                        <a:rPr lang="it-IT" sz="1200" dirty="0">
                          <a:solidFill>
                            <a:srgbClr val="000000"/>
                          </a:solidFill>
                          <a:latin typeface="Times Roman"/>
                          <a:ea typeface="Times New Roman"/>
                          <a:cs typeface="Times Roman"/>
                        </a:rPr>
                        <a:t>disteso consente al bambino di vivere con serenità la propria giornata, di giocare, esplorare,</a:t>
                      </a:r>
                      <a:endParaRPr lang="it-IT" sz="1200" dirty="0">
                        <a:latin typeface="Calibri"/>
                        <a:ea typeface="Times New Roman"/>
                        <a:cs typeface="Times New Roman"/>
                      </a:endParaRPr>
                    </a:p>
                    <a:p>
                      <a:pPr algn="just">
                        <a:lnSpc>
                          <a:spcPct val="115000"/>
                        </a:lnSpc>
                        <a:spcAft>
                          <a:spcPts val="0"/>
                        </a:spcAft>
                      </a:pPr>
                      <a:r>
                        <a:rPr lang="it-IT" sz="1200" dirty="0">
                          <a:solidFill>
                            <a:srgbClr val="000000"/>
                          </a:solidFill>
                          <a:latin typeface="Times Roman"/>
                          <a:ea typeface="Times New Roman"/>
                          <a:cs typeface="Times Roman"/>
                        </a:rPr>
                        <a:t>parlare, capire, sentirsi padrone di sé e delle attività che sperimenta e nelle quali si </a:t>
                      </a:r>
                      <a:r>
                        <a:rPr lang="it-IT" sz="1200" dirty="0" smtClean="0">
                          <a:solidFill>
                            <a:srgbClr val="000000"/>
                          </a:solidFill>
                          <a:latin typeface="Times Roman"/>
                          <a:ea typeface="Times New Roman"/>
                          <a:cs typeface="Times Roman"/>
                        </a:rPr>
                        <a:t>esercita.</a:t>
                      </a:r>
                      <a:r>
                        <a:rPr lang="it-IT" sz="1200" baseline="0" dirty="0" smtClean="0">
                          <a:solidFill>
                            <a:srgbClr val="000000"/>
                          </a:solidFill>
                          <a:latin typeface="Times Roman"/>
                          <a:ea typeface="Times New Roman"/>
                          <a:cs typeface="Times Roman"/>
                        </a:rPr>
                        <a:t> “</a:t>
                      </a:r>
                    </a:p>
                    <a:p>
                      <a:pPr algn="r">
                        <a:lnSpc>
                          <a:spcPct val="115000"/>
                        </a:lnSpc>
                        <a:spcAft>
                          <a:spcPts val="0"/>
                        </a:spcAft>
                      </a:pPr>
                      <a:r>
                        <a:rPr lang="it-IT" sz="1200" baseline="0" dirty="0" smtClean="0">
                          <a:solidFill>
                            <a:srgbClr val="000000"/>
                          </a:solidFill>
                          <a:latin typeface="Times Roman"/>
                          <a:ea typeface="Times New Roman"/>
                          <a:cs typeface="Times New Roman"/>
                        </a:rPr>
                        <a:t>Indicazioni Nazionali 2012</a:t>
                      </a:r>
                      <a:endParaRPr lang="it-IT" sz="1200" dirty="0">
                        <a:latin typeface="Calibri"/>
                        <a:ea typeface="Times New Roman"/>
                        <a:cs typeface="Times New Roman"/>
                      </a:endParaRPr>
                    </a:p>
                  </a:txBody>
                  <a:tcPr marL="0" marR="0" marT="0" marB="0">
                    <a:lnL>
                      <a:noFill/>
                    </a:lnL>
                    <a:lnR>
                      <a:noFill/>
                    </a:lnR>
                    <a:lnT>
                      <a:noFill/>
                    </a:lnT>
                    <a:lnB>
                      <a:noFill/>
                    </a:lnB>
                  </a:tcPr>
                </a:tc>
              </a:tr>
            </a:tbl>
          </a:graphicData>
        </a:graphic>
      </p:graphicFrame>
      <p:sp>
        <p:nvSpPr>
          <p:cNvPr id="7" name="CasellaDiTesto 6"/>
          <p:cNvSpPr txBox="1"/>
          <p:nvPr/>
        </p:nvSpPr>
        <p:spPr>
          <a:xfrm>
            <a:off x="2123728" y="1412776"/>
            <a:ext cx="6768752" cy="3139321"/>
          </a:xfrm>
          <a:prstGeom prst="rect">
            <a:avLst/>
          </a:prstGeom>
          <a:noFill/>
        </p:spPr>
        <p:txBody>
          <a:bodyPr wrap="square" rtlCol="0">
            <a:spAutoFit/>
          </a:bodyPr>
          <a:lstStyle/>
          <a:p>
            <a:pPr algn="just"/>
            <a:r>
              <a:rPr lang="it-IT" dirty="0" smtClean="0">
                <a:latin typeface="Arial" pitchFamily="34" charset="0"/>
                <a:cs typeface="Arial" pitchFamily="34" charset="0"/>
              </a:rPr>
              <a:t>Nel corso dell’anno si decide di affrontare il tema del rispetto degli altri, dell’ambiente, degli animali, del proprio corpo e degli oggetti. In quest’unità didattica in particolare ci si occuperà del rispetto del prossimo, anche se diverso da sé, con l’obiettivo di far comprendere ai bambini che spesso la diversità è un valore aggiunto, non un fattore da temere o, peggio, da svalutare. </a:t>
            </a:r>
          </a:p>
          <a:p>
            <a:pPr algn="just"/>
            <a:r>
              <a:rPr lang="it-IT" dirty="0" smtClean="0">
                <a:latin typeface="Arial" pitchFamily="34" charset="0"/>
                <a:cs typeface="Arial" pitchFamily="34" charset="0"/>
              </a:rPr>
              <a:t>Il rispetto del prossimo, la capacità di empatia, il desiderio e la capacità di stare bene insieme agli altri sono alla base di qualsiasi altro intervento educativo, pertanto affronteremo l’argomento subito dopo le prime settimane di reinserimento, da Ottobre a Dicembre, per due mattine alla settimana. </a:t>
            </a:r>
            <a:endParaRPr lang="it-IT"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down)">
                                      <p:cBhvr>
                                        <p:cTn id="7"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49434" y="260648"/>
            <a:ext cx="2845138"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GLI SPAZI</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4818" name="Picture 2" descr="C:\Users\Sabrina\AppData\Local\Microsoft\Windows\Temporary Internet Files\Content.IE5\796V6RR6\MP900448712[1].jpg"/>
          <p:cNvPicPr>
            <a:picLocks noChangeAspect="1" noChangeArrowheads="1"/>
          </p:cNvPicPr>
          <p:nvPr/>
        </p:nvPicPr>
        <p:blipFill>
          <a:blip r:embed="rId2" cstate="print"/>
          <a:srcRect/>
          <a:stretch>
            <a:fillRect/>
          </a:stretch>
        </p:blipFill>
        <p:spPr bwMode="auto">
          <a:xfrm>
            <a:off x="5783929" y="3569930"/>
            <a:ext cx="3360071" cy="3288070"/>
          </a:xfrm>
          <a:prstGeom prst="rect">
            <a:avLst/>
          </a:prstGeom>
          <a:noFill/>
        </p:spPr>
      </p:pic>
      <p:sp>
        <p:nvSpPr>
          <p:cNvPr id="4" name="CasellaDiTesto 3"/>
          <p:cNvSpPr txBox="1"/>
          <p:nvPr/>
        </p:nvSpPr>
        <p:spPr>
          <a:xfrm>
            <a:off x="323528" y="1484784"/>
            <a:ext cx="8640960" cy="3970318"/>
          </a:xfrm>
          <a:prstGeom prst="rect">
            <a:avLst/>
          </a:prstGeom>
          <a:noFill/>
        </p:spPr>
        <p:txBody>
          <a:bodyPr wrap="square" rtlCol="0">
            <a:spAutoFit/>
          </a:bodyPr>
          <a:lstStyle/>
          <a:p>
            <a:r>
              <a:rPr lang="it-IT" dirty="0" smtClean="0"/>
              <a:t>Si decide di strutturare l’aula in modo che ci siano diversi angoli, ognuno preposto ad uno scopo preciso: </a:t>
            </a:r>
          </a:p>
          <a:p>
            <a:endParaRPr lang="it-IT" dirty="0" smtClean="0"/>
          </a:p>
          <a:p>
            <a:pPr marL="457200" indent="-457200">
              <a:buFont typeface="+mj-lt"/>
              <a:buAutoNum type="arabicPeriod"/>
            </a:pPr>
            <a:r>
              <a:rPr lang="it-IT" dirty="0" smtClean="0"/>
              <a:t>ANGOLO PITTURA E ATTIVITA’ GRAFICHE</a:t>
            </a:r>
          </a:p>
          <a:p>
            <a:pPr marL="457200" indent="-457200">
              <a:buFont typeface="+mj-lt"/>
              <a:buAutoNum type="arabicPeriod"/>
            </a:pPr>
            <a:r>
              <a:rPr lang="it-IT" dirty="0" smtClean="0"/>
              <a:t>ANGOLO LETTURA</a:t>
            </a:r>
          </a:p>
          <a:p>
            <a:pPr marL="457200" indent="-457200">
              <a:buFont typeface="+mj-lt"/>
              <a:buAutoNum type="arabicPeriod"/>
            </a:pPr>
            <a:r>
              <a:rPr lang="it-IT" dirty="0" smtClean="0"/>
              <a:t>ANGOLO LIM</a:t>
            </a:r>
          </a:p>
          <a:p>
            <a:pPr marL="457200" indent="-457200">
              <a:buFont typeface="+mj-lt"/>
              <a:buAutoNum type="arabicPeriod"/>
            </a:pPr>
            <a:r>
              <a:rPr lang="it-IT" dirty="0" smtClean="0"/>
              <a:t>ANGOLO GIOCO SIMBOLICO</a:t>
            </a:r>
          </a:p>
          <a:p>
            <a:pPr marL="457200" indent="-457200">
              <a:buFont typeface="+mj-lt"/>
              <a:buAutoNum type="arabicPeriod"/>
            </a:pPr>
            <a:endParaRPr lang="it-IT" dirty="0" smtClean="0"/>
          </a:p>
          <a:p>
            <a:pPr marL="457200" indent="-457200"/>
            <a:r>
              <a:rPr lang="it-IT" dirty="0" smtClean="0"/>
              <a:t>E’ inoltre presente un salone nel quale si </a:t>
            </a:r>
          </a:p>
          <a:p>
            <a:pPr marL="457200" indent="-457200"/>
            <a:r>
              <a:rPr lang="it-IT" dirty="0" smtClean="0"/>
              <a:t>effettuano le attività motorie, i giochi di </a:t>
            </a:r>
          </a:p>
          <a:p>
            <a:pPr marL="457200" indent="-457200"/>
            <a:r>
              <a:rPr lang="it-IT" dirty="0" smtClean="0"/>
              <a:t>movimento e la psicomotricità guidata </a:t>
            </a:r>
          </a:p>
          <a:p>
            <a:pPr marL="457200" indent="-457200"/>
            <a:r>
              <a:rPr lang="it-IT" dirty="0" smtClean="0"/>
              <a:t>da un esperto.</a:t>
            </a:r>
          </a:p>
          <a:p>
            <a:pPr marL="457200" indent="-457200"/>
            <a:endParaRPr lang="it-IT" dirty="0" smtClean="0"/>
          </a:p>
          <a:p>
            <a:pPr marL="457200" indent="-457200"/>
            <a:r>
              <a:rPr lang="it-IT" dirty="0" smtClean="0"/>
              <a:t>“</a:t>
            </a:r>
          </a:p>
        </p:txBody>
      </p:sp>
      <p:sp>
        <p:nvSpPr>
          <p:cNvPr id="5" name="Segnaposto numero diapositiva 4"/>
          <p:cNvSpPr>
            <a:spLocks noGrp="1"/>
          </p:cNvSpPr>
          <p:nvPr>
            <p:ph type="sldNum" sz="quarter" idx="12"/>
          </p:nvPr>
        </p:nvSpPr>
        <p:spPr/>
        <p:txBody>
          <a:bodyPr/>
          <a:lstStyle/>
          <a:p>
            <a:fld id="{C6924114-D2F4-4AF4-A287-2109AFB80230}" type="slidenum">
              <a:rPr lang="it-IT" smtClean="0"/>
              <a:pPr/>
              <a:t>22</a:t>
            </a:fld>
            <a:endParaRPr lang="it-IT"/>
          </a:p>
        </p:txBody>
      </p:sp>
      <p:graphicFrame>
        <p:nvGraphicFramePr>
          <p:cNvPr id="6" name="Tabella 5"/>
          <p:cNvGraphicFramePr>
            <a:graphicFrameLocks noGrp="1"/>
          </p:cNvGraphicFramePr>
          <p:nvPr/>
        </p:nvGraphicFramePr>
        <p:xfrm>
          <a:off x="539552" y="5085184"/>
          <a:ext cx="4392488" cy="1682496"/>
        </p:xfrm>
        <a:graphic>
          <a:graphicData uri="http://schemas.openxmlformats.org/drawingml/2006/table">
            <a:tbl>
              <a:tblPr/>
              <a:tblGrid>
                <a:gridCol w="4392488"/>
              </a:tblGrid>
              <a:tr h="1450460">
                <a:tc>
                  <a:txBody>
                    <a:bodyPr/>
                    <a:lstStyle/>
                    <a:p>
                      <a:pPr algn="just">
                        <a:lnSpc>
                          <a:spcPct val="115000"/>
                        </a:lnSpc>
                        <a:spcAft>
                          <a:spcPts val="0"/>
                        </a:spcAft>
                      </a:pPr>
                      <a:r>
                        <a:rPr lang="it-IT" sz="1200" dirty="0" err="1" smtClean="0">
                          <a:solidFill>
                            <a:srgbClr val="000000"/>
                          </a:solidFill>
                          <a:latin typeface="Times Roman"/>
                          <a:ea typeface="Times New Roman"/>
                          <a:cs typeface="Times Roman"/>
                        </a:rPr>
                        <a:t>…lo</a:t>
                      </a:r>
                      <a:r>
                        <a:rPr lang="it-IT" sz="1200" dirty="0" smtClean="0">
                          <a:solidFill>
                            <a:srgbClr val="000000"/>
                          </a:solidFill>
                          <a:latin typeface="Times Roman"/>
                          <a:ea typeface="Times New Roman"/>
                          <a:cs typeface="Times Roman"/>
                        </a:rPr>
                        <a:t> </a:t>
                      </a:r>
                      <a:r>
                        <a:rPr lang="it-IT" sz="1200" dirty="0">
                          <a:solidFill>
                            <a:srgbClr val="000000"/>
                          </a:solidFill>
                          <a:latin typeface="Times Roman"/>
                          <a:ea typeface="Times New Roman"/>
                          <a:cs typeface="Times Roman"/>
                        </a:rPr>
                        <a:t>spazio dovrà essere accogliente, caldo, ben curato, orientato dal gusto estetico, espressione della </a:t>
                      </a:r>
                      <a:r>
                        <a:rPr lang="it-IT" sz="1200" dirty="0" smtClean="0">
                          <a:solidFill>
                            <a:srgbClr val="000000"/>
                          </a:solidFill>
                          <a:latin typeface="Times Roman"/>
                          <a:ea typeface="Times New Roman"/>
                          <a:cs typeface="Times Roman"/>
                        </a:rPr>
                        <a:t>pedagogia </a:t>
                      </a:r>
                      <a:r>
                        <a:rPr lang="it-IT" sz="1200" dirty="0">
                          <a:solidFill>
                            <a:srgbClr val="000000"/>
                          </a:solidFill>
                          <a:latin typeface="Times Roman"/>
                          <a:ea typeface="Times New Roman"/>
                          <a:cs typeface="Times Roman"/>
                        </a:rPr>
                        <a:t>e delle scelte educative di ciascuna scuola. Lo spazio parla dei bambini, del loro </a:t>
                      </a:r>
                      <a:r>
                        <a:rPr lang="it-IT" sz="1200" dirty="0" smtClean="0">
                          <a:solidFill>
                            <a:srgbClr val="000000"/>
                          </a:solidFill>
                          <a:latin typeface="Times Roman"/>
                          <a:ea typeface="Times New Roman"/>
                          <a:cs typeface="Times Roman"/>
                        </a:rPr>
                        <a:t>valore</a:t>
                      </a:r>
                      <a:r>
                        <a:rPr lang="it-IT" sz="1200" dirty="0">
                          <a:solidFill>
                            <a:srgbClr val="000000"/>
                          </a:solidFill>
                          <a:latin typeface="Times Roman"/>
                          <a:ea typeface="Times New Roman"/>
                          <a:cs typeface="Times Roman"/>
                        </a:rPr>
                        <a:t>, dei loro </a:t>
                      </a:r>
                      <a:r>
                        <a:rPr lang="it-IT" sz="1200" dirty="0" smtClean="0">
                          <a:solidFill>
                            <a:srgbClr val="000000"/>
                          </a:solidFill>
                          <a:latin typeface="Times Roman"/>
                          <a:ea typeface="Times New Roman"/>
                          <a:cs typeface="Times Roman"/>
                        </a:rPr>
                        <a:t>bisogni </a:t>
                      </a:r>
                      <a:r>
                        <a:rPr lang="it-IT" sz="1200" dirty="0">
                          <a:solidFill>
                            <a:srgbClr val="000000"/>
                          </a:solidFill>
                          <a:latin typeface="Times Roman"/>
                          <a:ea typeface="Times New Roman"/>
                          <a:cs typeface="Times Roman"/>
                        </a:rPr>
                        <a:t>di gioco, di movimento, di espressione, di intimità e di socialità, attraverso l’ambientazione fisica, </a:t>
                      </a:r>
                      <a:r>
                        <a:rPr lang="it-IT" sz="1200" dirty="0" smtClean="0">
                          <a:solidFill>
                            <a:srgbClr val="000000"/>
                          </a:solidFill>
                          <a:latin typeface="Times Roman"/>
                          <a:ea typeface="Times New Roman"/>
                          <a:cs typeface="Times Roman"/>
                        </a:rPr>
                        <a:t>la scelta di arredamenti ed oggetti volti a creare un luogo funzionale ed invitante” </a:t>
                      </a:r>
                    </a:p>
                    <a:p>
                      <a:pPr algn="r">
                        <a:lnSpc>
                          <a:spcPct val="115000"/>
                        </a:lnSpc>
                        <a:spcAft>
                          <a:spcPts val="0"/>
                        </a:spcAft>
                      </a:pPr>
                      <a:r>
                        <a:rPr lang="it-IT" sz="1200" dirty="0" smtClean="0">
                          <a:solidFill>
                            <a:srgbClr val="000000"/>
                          </a:solidFill>
                          <a:latin typeface="Times Roman"/>
                          <a:ea typeface="Times New Roman"/>
                          <a:cs typeface="Times New Roman"/>
                        </a:rPr>
                        <a:t>Indicazioni Nazionali 2012</a:t>
                      </a:r>
                      <a:endParaRPr lang="it-IT" sz="1200" dirty="0">
                        <a:latin typeface="Calibri"/>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79712" y="332657"/>
            <a:ext cx="6264695"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ATTIVITA’ NUMERO 1</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6868" name="Picture 4" descr="C:\Users\Sabrina\AppData\Local\Microsoft\Windows\Temporary Internet Files\Content.IE5\ATYIS0QK\MC900232107[1].wmf"/>
          <p:cNvPicPr>
            <a:picLocks noChangeAspect="1" noChangeArrowheads="1"/>
          </p:cNvPicPr>
          <p:nvPr/>
        </p:nvPicPr>
        <p:blipFill>
          <a:blip r:embed="rId2" cstate="print"/>
          <a:srcRect/>
          <a:stretch>
            <a:fillRect/>
          </a:stretch>
        </p:blipFill>
        <p:spPr bwMode="auto">
          <a:xfrm>
            <a:off x="6948264" y="4725144"/>
            <a:ext cx="1688471" cy="1860487"/>
          </a:xfrm>
          <a:prstGeom prst="rect">
            <a:avLst/>
          </a:prstGeom>
          <a:noFill/>
        </p:spPr>
      </p:pic>
      <p:pic>
        <p:nvPicPr>
          <p:cNvPr id="36870" name="Picture 6" descr="C:\Users\Sabrina\AppData\Local\Microsoft\Windows\Temporary Internet Files\Content.IE5\6CJZZQ5Q\MC900215227[1].wmf"/>
          <p:cNvPicPr>
            <a:picLocks noChangeAspect="1" noChangeArrowheads="1"/>
          </p:cNvPicPr>
          <p:nvPr/>
        </p:nvPicPr>
        <p:blipFill>
          <a:blip r:embed="rId3" cstate="print"/>
          <a:srcRect/>
          <a:stretch>
            <a:fillRect/>
          </a:stretch>
        </p:blipFill>
        <p:spPr bwMode="auto">
          <a:xfrm>
            <a:off x="0" y="620688"/>
            <a:ext cx="1948004" cy="2301089"/>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23</a:t>
            </a:fld>
            <a:endParaRPr lang="it-IT"/>
          </a:p>
        </p:txBody>
      </p:sp>
      <p:sp>
        <p:nvSpPr>
          <p:cNvPr id="6" name="CasellaDiTesto 5"/>
          <p:cNvSpPr txBox="1"/>
          <p:nvPr/>
        </p:nvSpPr>
        <p:spPr>
          <a:xfrm>
            <a:off x="2051720" y="1628800"/>
            <a:ext cx="5256584" cy="3693319"/>
          </a:xfrm>
          <a:prstGeom prst="rect">
            <a:avLst/>
          </a:prstGeom>
          <a:noFill/>
        </p:spPr>
        <p:txBody>
          <a:bodyPr wrap="square" rtlCol="0">
            <a:spAutoFit/>
          </a:bodyPr>
          <a:lstStyle/>
          <a:p>
            <a:pPr algn="just">
              <a:buFont typeface="Arial" pitchFamily="34" charset="0"/>
              <a:buChar char="•"/>
            </a:pPr>
            <a:r>
              <a:rPr lang="it-IT" dirty="0" smtClean="0">
                <a:latin typeface="Arial" pitchFamily="34" charset="0"/>
                <a:cs typeface="Arial" pitchFamily="34" charset="0"/>
              </a:rPr>
              <a:t>Lettura della fiaba </a:t>
            </a:r>
            <a:r>
              <a:rPr lang="it-IT" b="1" dirty="0" smtClean="0">
                <a:latin typeface="Arial" pitchFamily="34" charset="0"/>
                <a:cs typeface="Arial" pitchFamily="34" charset="0"/>
              </a:rPr>
              <a:t>“Lo scoiattolo Isaia” </a:t>
            </a:r>
            <a:r>
              <a:rPr lang="it-IT" dirty="0" smtClean="0">
                <a:latin typeface="Arial" pitchFamily="34" charset="0"/>
                <a:cs typeface="Arial" pitchFamily="34" charset="0"/>
              </a:rPr>
              <a:t>(allegata).</a:t>
            </a:r>
          </a:p>
          <a:p>
            <a:pPr algn="just">
              <a:buFont typeface="Arial" pitchFamily="34" charset="0"/>
              <a:buChar char="•"/>
            </a:pPr>
            <a:r>
              <a:rPr lang="it-IT" dirty="0" smtClean="0">
                <a:latin typeface="Arial" pitchFamily="34" charset="0"/>
                <a:cs typeface="Arial" pitchFamily="34" charset="0"/>
              </a:rPr>
              <a:t>Drammatizzazione della fiaba in salone a turno.</a:t>
            </a:r>
          </a:p>
          <a:p>
            <a:pPr algn="just">
              <a:buFont typeface="Arial" pitchFamily="34" charset="0"/>
              <a:buChar char="•"/>
            </a:pPr>
            <a:r>
              <a:rPr lang="it-IT" dirty="0" smtClean="0">
                <a:latin typeface="Arial" pitchFamily="34" charset="0"/>
                <a:cs typeface="Arial" pitchFamily="34" charset="0"/>
              </a:rPr>
              <a:t>In modalità “</a:t>
            </a:r>
            <a:r>
              <a:rPr lang="it-IT" dirty="0" err="1" smtClean="0">
                <a:latin typeface="Arial" pitchFamily="34" charset="0"/>
                <a:cs typeface="Arial" pitchFamily="34" charset="0"/>
              </a:rPr>
              <a:t>Circle</a:t>
            </a:r>
            <a:r>
              <a:rPr lang="it-IT" dirty="0" smtClean="0">
                <a:latin typeface="Arial" pitchFamily="34" charset="0"/>
                <a:cs typeface="Arial" pitchFamily="34" charset="0"/>
              </a:rPr>
              <a:t> </a:t>
            </a:r>
            <a:r>
              <a:rPr lang="it-IT" dirty="0" err="1" smtClean="0">
                <a:latin typeface="Arial" pitchFamily="34" charset="0"/>
                <a:cs typeface="Arial" pitchFamily="34" charset="0"/>
              </a:rPr>
              <a:t>time</a:t>
            </a:r>
            <a:r>
              <a:rPr lang="it-IT" dirty="0" smtClean="0">
                <a:latin typeface="Arial" pitchFamily="34" charset="0"/>
                <a:cs typeface="Arial" pitchFamily="34" charset="0"/>
              </a:rPr>
              <a:t>” pongo delle domande ai bambini e mi limito ad ascoltarne le risposte e le riflessioni:</a:t>
            </a:r>
          </a:p>
          <a:p>
            <a:pPr algn="just"/>
            <a:r>
              <a:rPr lang="it-IT" dirty="0" smtClean="0">
                <a:latin typeface="Arial" pitchFamily="34" charset="0"/>
                <a:cs typeface="Arial" pitchFamily="34" charset="0"/>
              </a:rPr>
              <a:t>“Ti è mai capitato di sentirti escluso da un gioco? Come ti sei sentito?”</a:t>
            </a:r>
          </a:p>
          <a:p>
            <a:pPr algn="just"/>
            <a:r>
              <a:rPr lang="it-IT" dirty="0" smtClean="0">
                <a:latin typeface="Arial" pitchFamily="34" charset="0"/>
                <a:cs typeface="Arial" pitchFamily="34" charset="0"/>
              </a:rPr>
              <a:t>“Ti è mai accaduto di escludere tu qualcuno dal gruppo? Cos’hai provato in quel momento? Perché ti sei comportato così? Secondo te è giusto o sbagliato comportarsi così?”</a:t>
            </a:r>
          </a:p>
          <a:p>
            <a:pPr algn="just"/>
            <a:endParaRPr lang="it-IT"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ipe(down)">
                                      <p:cBhvr>
                                        <p:cTn id="7" dur="1000"/>
                                        <p:tgtEl>
                                          <p:spTgt spid="36870"/>
                                        </p:tgtEl>
                                      </p:cBhvr>
                                    </p:animEffect>
                                  </p:childTnLst>
                                </p:cTn>
                              </p:par>
                              <p:par>
                                <p:cTn id="8" presetID="22" presetClass="entr" presetSubtype="4"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wipe(down)">
                                      <p:cBhvr>
                                        <p:cTn id="10"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24</a:t>
            </a:fld>
            <a:endParaRPr lang="it-IT"/>
          </a:p>
        </p:txBody>
      </p:sp>
      <p:sp>
        <p:nvSpPr>
          <p:cNvPr id="3" name="Rettangolo 2"/>
          <p:cNvSpPr/>
          <p:nvPr/>
        </p:nvSpPr>
        <p:spPr>
          <a:xfrm>
            <a:off x="1475656" y="188640"/>
            <a:ext cx="6246455"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ATTIVITA’ NUMERO 2</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395536" y="1124744"/>
            <a:ext cx="8424936" cy="4524315"/>
          </a:xfrm>
          <a:prstGeom prst="rect">
            <a:avLst/>
          </a:prstGeom>
          <a:noFill/>
        </p:spPr>
        <p:txBody>
          <a:bodyPr wrap="square" rtlCol="0">
            <a:spAutoFit/>
          </a:bodyPr>
          <a:lstStyle/>
          <a:p>
            <a:pPr algn="just">
              <a:buFont typeface="Arial" pitchFamily="34" charset="0"/>
              <a:buChar char="•"/>
            </a:pPr>
            <a:r>
              <a:rPr lang="it-IT" dirty="0" smtClean="0">
                <a:latin typeface="Arial" pitchFamily="34" charset="0"/>
                <a:cs typeface="Arial" pitchFamily="34" charset="0"/>
              </a:rPr>
              <a:t>Decido di effettuare un’uscita nel bosco con il pulmino per cercare di osservare lo scoiattolo Isaia, la sua famiglia e il suo ambiente. Durante la passeggiata i bambini raccolgono foglie, abbondanti e colorate in questa stagione, ghiande, pigne e ramoscelli. </a:t>
            </a:r>
          </a:p>
          <a:p>
            <a:pPr algn="just"/>
            <a:endParaRPr lang="it-IT"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Tornati a scuola raccolgo le impressioni dei bambini riguardo all’uscita e predispongo un cartellone con la sagoma dello scoiattolo Isaia. I bambini la ricoprono con i ramoscelli e la colorano riempiendola con le foglie colorate.</a:t>
            </a:r>
          </a:p>
          <a:p>
            <a:pPr algn="just"/>
            <a:endParaRPr lang="it-IT"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Ogni bambino disegna su un cartoncino la propria sagoma , la colora e la ritaglia. Su un fumetto applicato alla sagoma scrivo quello che ogni bambino dice per descriversi.</a:t>
            </a:r>
          </a:p>
          <a:p>
            <a:pPr algn="just"/>
            <a:endParaRPr lang="it-IT"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Coloriamo lo sfondo di un grosso cartellone con il colore a tempera arancione e, quando si asciuga, incolliamo a forma di cerchio le sagome dei bambini con la descrizione delle loro caratteristiche. </a:t>
            </a:r>
          </a:p>
        </p:txBody>
      </p:sp>
      <p:pic>
        <p:nvPicPr>
          <p:cNvPr id="50178" name="Picture 2" descr="alberi,boschi,foreste,Natura,paesaggi,percorsi,Piante,terreni boscosi,treni"/>
          <p:cNvPicPr>
            <a:picLocks noChangeAspect="1" noChangeArrowheads="1"/>
          </p:cNvPicPr>
          <p:nvPr/>
        </p:nvPicPr>
        <p:blipFill>
          <a:blip r:embed="rId2" cstate="print"/>
          <a:srcRect/>
          <a:stretch>
            <a:fillRect/>
          </a:stretch>
        </p:blipFill>
        <p:spPr bwMode="auto">
          <a:xfrm>
            <a:off x="3779913" y="5805264"/>
            <a:ext cx="1800200" cy="1052736"/>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25</a:t>
            </a:fld>
            <a:endParaRPr lang="it-IT"/>
          </a:p>
        </p:txBody>
      </p:sp>
      <p:sp>
        <p:nvSpPr>
          <p:cNvPr id="3" name="Rettangolo 2"/>
          <p:cNvSpPr/>
          <p:nvPr/>
        </p:nvSpPr>
        <p:spPr>
          <a:xfrm>
            <a:off x="1475656" y="404664"/>
            <a:ext cx="6246454"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ATTIVITA’ NUMERO 3</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467544" y="1484784"/>
            <a:ext cx="8352928" cy="3416320"/>
          </a:xfrm>
          <a:prstGeom prst="rect">
            <a:avLst/>
          </a:prstGeom>
          <a:noFill/>
        </p:spPr>
        <p:txBody>
          <a:bodyPr wrap="square" rtlCol="0">
            <a:spAutoFit/>
          </a:bodyPr>
          <a:lstStyle/>
          <a:p>
            <a:pPr algn="ctr"/>
            <a:r>
              <a:rPr lang="it-IT" b="1" dirty="0" smtClean="0">
                <a:latin typeface="Arial" pitchFamily="34" charset="0"/>
                <a:cs typeface="Arial" pitchFamily="34" charset="0"/>
              </a:rPr>
              <a:t>LA MIA FAMIGLIA E LA MIA CASA</a:t>
            </a:r>
          </a:p>
          <a:p>
            <a:pPr algn="ctr"/>
            <a:endParaRPr lang="it-IT" b="1"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Chiedo ai bambini di portare a scuola alcune fotografie che li ritraggono insieme alle loro famiglie. </a:t>
            </a:r>
          </a:p>
          <a:p>
            <a:pPr algn="just"/>
            <a:r>
              <a:rPr lang="it-IT" dirty="0" smtClean="0">
                <a:latin typeface="Arial" pitchFamily="34" charset="0"/>
                <a:cs typeface="Arial" pitchFamily="34" charset="0"/>
              </a:rPr>
              <a:t>Notiamo che i genitori di Mohamed indossano vestiti diversi dai  nostri ed hanno la pelle di un colore diverso. I bambini si incuriosiscono.</a:t>
            </a:r>
          </a:p>
          <a:p>
            <a:pPr algn="just"/>
            <a:r>
              <a:rPr lang="it-IT" dirty="0" smtClean="0">
                <a:latin typeface="Arial" pitchFamily="34" charset="0"/>
                <a:cs typeface="Arial" pitchFamily="34" charset="0"/>
              </a:rPr>
              <a:t>Considerate le difficoltà espressive del bambino, decidiamo di cercare, tramite la </a:t>
            </a:r>
            <a:r>
              <a:rPr lang="it-IT" dirty="0" err="1" smtClean="0">
                <a:latin typeface="Arial" pitchFamily="34" charset="0"/>
                <a:cs typeface="Arial" pitchFamily="34" charset="0"/>
              </a:rPr>
              <a:t>Lim</a:t>
            </a:r>
            <a:r>
              <a:rPr lang="it-IT" dirty="0" smtClean="0">
                <a:latin typeface="Arial" pitchFamily="34" charset="0"/>
                <a:cs typeface="Arial" pitchFamily="34" charset="0"/>
              </a:rPr>
              <a:t>, delle informazioni e delle immagini in più riguardanti gli usi ed i costumi dei familiari di Mohamed e di </a:t>
            </a:r>
            <a:r>
              <a:rPr lang="it-IT" dirty="0" err="1" smtClean="0">
                <a:latin typeface="Arial" pitchFamily="34" charset="0"/>
                <a:cs typeface="Arial" pitchFamily="34" charset="0"/>
              </a:rPr>
              <a:t>Amira</a:t>
            </a:r>
            <a:r>
              <a:rPr lang="it-IT" dirty="0" smtClean="0">
                <a:latin typeface="Arial" pitchFamily="34" charset="0"/>
                <a:cs typeface="Arial" pitchFamily="34" charset="0"/>
              </a:rPr>
              <a:t>. </a:t>
            </a:r>
          </a:p>
          <a:p>
            <a:pPr algn="just"/>
            <a:r>
              <a:rPr lang="it-IT" dirty="0" smtClean="0">
                <a:latin typeface="Arial" pitchFamily="34" charset="0"/>
                <a:cs typeface="Arial" pitchFamily="34" charset="0"/>
              </a:rPr>
              <a:t>Chiedo loro cosa provano nei confronti di queste diversità e discutiamo di come sarebbe giusto comportarsi per fare in modo che si senta accettato anche chi ha il colore della pelle diverso da noi come lo scoiattolo Isaia. </a:t>
            </a:r>
            <a:endParaRPr lang="it-IT" dirty="0">
              <a:latin typeface="Arial" pitchFamily="34" charset="0"/>
              <a:cs typeface="Arial" pitchFamily="34" charset="0"/>
            </a:endParaRPr>
          </a:p>
        </p:txBody>
      </p:sp>
      <p:pic>
        <p:nvPicPr>
          <p:cNvPr id="51202" name="Picture 2" descr="https://encrypted-tbn2.gstatic.com/images?q=tbn:ANd9GcRR0Uc21VGdwZ-QaYWIha3lUn3BnC8O4c1AJyjFVFigqhVtiHGinw"/>
          <p:cNvPicPr>
            <a:picLocks noChangeAspect="1" noChangeArrowheads="1"/>
          </p:cNvPicPr>
          <p:nvPr/>
        </p:nvPicPr>
        <p:blipFill>
          <a:blip r:embed="rId2" cstate="print"/>
          <a:srcRect/>
          <a:stretch>
            <a:fillRect/>
          </a:stretch>
        </p:blipFill>
        <p:spPr bwMode="auto">
          <a:xfrm>
            <a:off x="3287785" y="5085184"/>
            <a:ext cx="2253880" cy="1772816"/>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7738" y="332656"/>
            <a:ext cx="8708539"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GIOCHIAMO CON L’</a:t>
            </a:r>
            <a:r>
              <a:rPr lang="it-IT"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INGLESE…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7890" name="Picture 2" descr="C:\Users\Sabrina\AppData\Local\Microsoft\Windows\Temporary Internet Files\Content.IE5\6CJZZQ5Q\MP900400797[1].jpg"/>
          <p:cNvPicPr>
            <a:picLocks noChangeAspect="1" noChangeArrowheads="1"/>
          </p:cNvPicPr>
          <p:nvPr/>
        </p:nvPicPr>
        <p:blipFill>
          <a:blip r:embed="rId2" cstate="print"/>
          <a:srcRect/>
          <a:stretch>
            <a:fillRect/>
          </a:stretch>
        </p:blipFill>
        <p:spPr bwMode="auto">
          <a:xfrm>
            <a:off x="251520" y="3933056"/>
            <a:ext cx="2870880" cy="2296704"/>
          </a:xfrm>
          <a:prstGeom prst="rect">
            <a:avLst/>
          </a:prstGeom>
          <a:noFill/>
        </p:spPr>
      </p:pic>
      <p:pic>
        <p:nvPicPr>
          <p:cNvPr id="37891" name="Picture 3" descr="C:\Users\Sabrina\AppData\Local\Microsoft\Windows\Temporary Internet Files\Content.IE5\796V6RR6\MP900422514[1].jpg"/>
          <p:cNvPicPr>
            <a:picLocks noChangeAspect="1" noChangeArrowheads="1"/>
          </p:cNvPicPr>
          <p:nvPr/>
        </p:nvPicPr>
        <p:blipFill>
          <a:blip r:embed="rId3" cstate="print"/>
          <a:srcRect/>
          <a:stretch>
            <a:fillRect/>
          </a:stretch>
        </p:blipFill>
        <p:spPr bwMode="auto">
          <a:xfrm>
            <a:off x="7539042" y="1268760"/>
            <a:ext cx="1604958" cy="2006688"/>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26</a:t>
            </a:fld>
            <a:endParaRPr lang="it-IT"/>
          </a:p>
        </p:txBody>
      </p:sp>
      <p:sp>
        <p:nvSpPr>
          <p:cNvPr id="9" name="Rettangolo 8"/>
          <p:cNvSpPr/>
          <p:nvPr/>
        </p:nvSpPr>
        <p:spPr>
          <a:xfrm>
            <a:off x="4355976" y="3717032"/>
            <a:ext cx="4572000" cy="2862322"/>
          </a:xfrm>
          <a:prstGeom prst="rect">
            <a:avLst/>
          </a:prstGeom>
        </p:spPr>
        <p:txBody>
          <a:bodyPr>
            <a:spAutoFit/>
          </a:bodyPr>
          <a:lstStyle/>
          <a:p>
            <a:pPr lvl="0" fontAlgn="base">
              <a:spcBef>
                <a:spcPct val="0"/>
              </a:spcBef>
              <a:spcAft>
                <a:spcPct val="0"/>
              </a:spcAft>
            </a:pPr>
            <a:r>
              <a:rPr lang="en-US" b="1" dirty="0" smtClean="0">
                <a:solidFill>
                  <a:srgbClr val="000000"/>
                </a:solidFill>
                <a:latin typeface="Arial" pitchFamily="34" charset="0"/>
                <a:ea typeface="Times New Roman" pitchFamily="18" charset="0"/>
                <a:cs typeface="Arial" pitchFamily="34" charset="0"/>
              </a:rPr>
              <a:t>Finger Family </a:t>
            </a:r>
            <a:r>
              <a:rPr lang="en-US" dirty="0" smtClean="0">
                <a:solidFill>
                  <a:srgbClr val="000000"/>
                </a:solidFill>
                <a:latin typeface="Arial" pitchFamily="34" charset="0"/>
                <a:ea typeface="Times New Roman" pitchFamily="18" charset="0"/>
                <a:cs typeface="Arial" pitchFamily="34" charset="0"/>
              </a:rPr>
              <a:t/>
            </a:r>
            <a:br>
              <a:rPr lang="en-US"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Father finger, father finger, where are you?</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Here I am, here I am, how do you do. </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Mother finger, mother finger, where are you?</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Here I am, here I am, how do you do. </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Brother finger, brother finger, where are you?</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Here I am, here I am, how do you do. </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Sister finger, sister finger, where are you?</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Here I am, here I am, how do you do. </a:t>
            </a:r>
            <a:br>
              <a:rPr lang="en-US" sz="1600" dirty="0" smtClean="0">
                <a:solidFill>
                  <a:srgbClr val="000000"/>
                </a:solidFill>
                <a:latin typeface="Arial" pitchFamily="34" charset="0"/>
                <a:ea typeface="Times New Roman" pitchFamily="18" charset="0"/>
                <a:cs typeface="Arial" pitchFamily="34" charset="0"/>
              </a:rPr>
            </a:br>
            <a:r>
              <a:rPr lang="en-US" sz="1600" dirty="0" err="1" smtClean="0">
                <a:solidFill>
                  <a:srgbClr val="000000"/>
                </a:solidFill>
                <a:latin typeface="Arial" pitchFamily="34" charset="0"/>
                <a:ea typeface="Times New Roman" pitchFamily="18" charset="0"/>
                <a:cs typeface="Arial" pitchFamily="34" charset="0"/>
              </a:rPr>
              <a:t>Baby,finger</a:t>
            </a:r>
            <a:r>
              <a:rPr lang="en-US" sz="1600" dirty="0" smtClean="0">
                <a:solidFill>
                  <a:srgbClr val="000000"/>
                </a:solidFill>
                <a:latin typeface="Arial" pitchFamily="34" charset="0"/>
                <a:ea typeface="Times New Roman" pitchFamily="18" charset="0"/>
                <a:cs typeface="Arial" pitchFamily="34" charset="0"/>
              </a:rPr>
              <a:t>. </a:t>
            </a:r>
            <a:r>
              <a:rPr lang="en-US" sz="1600" dirty="0" err="1" smtClean="0">
                <a:solidFill>
                  <a:srgbClr val="000000"/>
                </a:solidFill>
                <a:latin typeface="Arial" pitchFamily="34" charset="0"/>
                <a:ea typeface="Times New Roman" pitchFamily="18" charset="0"/>
                <a:cs typeface="Arial" pitchFamily="34" charset="0"/>
              </a:rPr>
              <a:t>baby,finger</a:t>
            </a:r>
            <a:r>
              <a:rPr lang="en-US" sz="1600" dirty="0" smtClean="0">
                <a:solidFill>
                  <a:srgbClr val="000000"/>
                </a:solidFill>
                <a:latin typeface="Arial" pitchFamily="34" charset="0"/>
                <a:ea typeface="Times New Roman" pitchFamily="18" charset="0"/>
                <a:cs typeface="Arial" pitchFamily="34" charset="0"/>
              </a:rPr>
              <a:t>. where are you?</a:t>
            </a:r>
            <a:br>
              <a:rPr lang="en-US" sz="1600" dirty="0" smtClean="0">
                <a:solidFill>
                  <a:srgbClr val="000000"/>
                </a:solidFill>
                <a:latin typeface="Arial" pitchFamily="34" charset="0"/>
                <a:ea typeface="Times New Roman" pitchFamily="18" charset="0"/>
                <a:cs typeface="Arial" pitchFamily="34" charset="0"/>
              </a:rPr>
            </a:br>
            <a:r>
              <a:rPr lang="en-US" sz="1600" dirty="0" smtClean="0">
                <a:solidFill>
                  <a:srgbClr val="000000"/>
                </a:solidFill>
                <a:latin typeface="Arial" pitchFamily="34" charset="0"/>
                <a:ea typeface="Times New Roman" pitchFamily="18" charset="0"/>
                <a:cs typeface="Arial" pitchFamily="34" charset="0"/>
              </a:rPr>
              <a:t>Here I am, here I am, how do you do</a:t>
            </a:r>
            <a:r>
              <a:rPr lang="en-US" dirty="0" smtClean="0">
                <a:solidFill>
                  <a:srgbClr val="000000"/>
                </a:solidFill>
                <a:latin typeface="Arial" pitchFamily="34" charset="0"/>
                <a:ea typeface="Times New Roman" pitchFamily="18" charset="0"/>
                <a:cs typeface="Arial" pitchFamily="34" charset="0"/>
              </a:rPr>
              <a:t>. </a:t>
            </a:r>
            <a:endParaRPr lang="en-US" sz="4000" dirty="0" smtClean="0">
              <a:latin typeface="Arial" pitchFamily="34" charset="0"/>
              <a:cs typeface="Arial" pitchFamily="34" charset="0"/>
            </a:endParaRPr>
          </a:p>
        </p:txBody>
      </p:sp>
      <p:sp>
        <p:nvSpPr>
          <p:cNvPr id="10" name="CasellaDiTesto 9"/>
          <p:cNvSpPr txBox="1"/>
          <p:nvPr/>
        </p:nvSpPr>
        <p:spPr>
          <a:xfrm>
            <a:off x="0" y="1412776"/>
            <a:ext cx="7452320" cy="2031325"/>
          </a:xfrm>
          <a:prstGeom prst="rect">
            <a:avLst/>
          </a:prstGeom>
          <a:noFill/>
        </p:spPr>
        <p:txBody>
          <a:bodyPr wrap="square" rtlCol="0">
            <a:spAutoFit/>
          </a:bodyPr>
          <a:lstStyle/>
          <a:p>
            <a:pPr algn="just">
              <a:buFont typeface="Arial" pitchFamily="34" charset="0"/>
              <a:buChar char="•"/>
            </a:pPr>
            <a:r>
              <a:rPr lang="it-IT" dirty="0" smtClean="0"/>
              <a:t>Visto che stiamo trattando l’argomento della famiglia propongo ai bambini un</a:t>
            </a:r>
          </a:p>
          <a:p>
            <a:pPr algn="just"/>
            <a:r>
              <a:rPr lang="it-IT" dirty="0" smtClean="0"/>
              <a:t>semplice gioco con le dita accompagnato da una filastrocca. In questo modo i bambini comprendono, divertendosi, che esistono altri modi di nominare i</a:t>
            </a:r>
          </a:p>
          <a:p>
            <a:pPr algn="just"/>
            <a:r>
              <a:rPr lang="it-IT" dirty="0" smtClean="0"/>
              <a:t>membri della propria famiglia .</a:t>
            </a:r>
          </a:p>
          <a:p>
            <a:pPr algn="just">
              <a:buFont typeface="Arial" pitchFamily="34" charset="0"/>
              <a:buChar char="•"/>
            </a:pPr>
            <a:r>
              <a:rPr lang="it-IT" dirty="0" smtClean="0"/>
              <a:t>Chiediamo a Mohamed e </a:t>
            </a:r>
            <a:r>
              <a:rPr lang="it-IT" dirty="0" err="1" smtClean="0"/>
              <a:t>Amira</a:t>
            </a:r>
            <a:r>
              <a:rPr lang="it-IT" dirty="0" smtClean="0"/>
              <a:t> di insegnarci a nominarli nella loro lingua. Ora siamo noi a sperimentare la difficoltà di sentirsi “diversi”.</a:t>
            </a:r>
          </a:p>
          <a:p>
            <a:pPr algn="just"/>
            <a:endParaRPr lang="it-I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1000"/>
                                        <p:tgtEl>
                                          <p:spTgt spid="37890"/>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fade">
                                      <p:cBhvr>
                                        <p:cTn id="10"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5720" y="260648"/>
            <a:ext cx="7992574" cy="1754326"/>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DIVERTIAMOCI CON LA </a:t>
            </a: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CREATIVITA’: I LABORATORI</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8914" name="Picture 2" descr="C:\Users\Sabrina\AppData\Local\Microsoft\Windows\Temporary Internet Files\Content.IE5\QJ3PPYBA\MC900357359[1].wmf"/>
          <p:cNvPicPr>
            <a:picLocks noChangeAspect="1" noChangeArrowheads="1"/>
          </p:cNvPicPr>
          <p:nvPr/>
        </p:nvPicPr>
        <p:blipFill>
          <a:blip r:embed="rId2" cstate="print"/>
          <a:srcRect/>
          <a:stretch>
            <a:fillRect/>
          </a:stretch>
        </p:blipFill>
        <p:spPr bwMode="auto">
          <a:xfrm>
            <a:off x="7351780" y="3645024"/>
            <a:ext cx="1792220" cy="2312739"/>
          </a:xfrm>
          <a:prstGeom prst="rect">
            <a:avLst/>
          </a:prstGeom>
          <a:noFill/>
        </p:spPr>
      </p:pic>
      <p:pic>
        <p:nvPicPr>
          <p:cNvPr id="38915" name="Picture 3" descr="C:\Users\Sabrina\AppData\Local\Microsoft\Windows\Temporary Internet Files\Content.IE5\BD582JB0\MC900334574[1].wmf"/>
          <p:cNvPicPr>
            <a:picLocks noChangeAspect="1" noChangeArrowheads="1"/>
          </p:cNvPicPr>
          <p:nvPr/>
        </p:nvPicPr>
        <p:blipFill>
          <a:blip r:embed="rId3" cstate="print"/>
          <a:srcRect/>
          <a:stretch>
            <a:fillRect/>
          </a:stretch>
        </p:blipFill>
        <p:spPr bwMode="auto">
          <a:xfrm>
            <a:off x="395536" y="2348880"/>
            <a:ext cx="792088" cy="1152128"/>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27</a:t>
            </a:fld>
            <a:endParaRPr lang="it-IT"/>
          </a:p>
        </p:txBody>
      </p:sp>
      <p:sp>
        <p:nvSpPr>
          <p:cNvPr id="11267" name="Rectangle 3"/>
          <p:cNvSpPr>
            <a:spLocks noChangeArrowheads="1"/>
          </p:cNvSpPr>
          <p:nvPr/>
        </p:nvSpPr>
        <p:spPr bwMode="auto">
          <a:xfrm>
            <a:off x="9115682" y="-367387"/>
            <a:ext cx="28318" cy="734774"/>
          </a:xfrm>
          <a:prstGeom prst="rect">
            <a:avLst/>
          </a:prstGeom>
          <a:noFill/>
          <a:ln w="9525">
            <a:noFill/>
            <a:miter lim="800000"/>
            <a:headEnd/>
            <a:tailEnd/>
          </a:ln>
          <a:effectLst/>
        </p:spPr>
        <p:txBody>
          <a:bodyPr vert="horz" wrap="none" lIns="91440" tIns="133308" rIns="-12696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cs typeface="Arial" charset="0"/>
              </a:rPr>
              <a:t> </a:t>
            </a:r>
            <a:r>
              <a:rPr kumimoji="0" lang="it-IT" sz="800" b="0" i="0" u="none" strike="noStrike" cap="none" normalizeH="0" baseline="0" dirty="0" smtClean="0">
                <a:ln>
                  <a:noFill/>
                </a:ln>
                <a:solidFill>
                  <a:schemeClr val="tx1"/>
                </a:solidFill>
                <a:effectLst/>
                <a:latin typeface="Arial" charset="0"/>
                <a:cs typeface="Arial" charset="0"/>
              </a:rPr>
              <a:t/>
            </a:r>
            <a:br>
              <a:rPr kumimoji="0" lang="it-IT" sz="800" b="0" i="0" u="none" strike="noStrike" cap="none" normalizeH="0" baseline="0" dirty="0" smtClean="0">
                <a:ln>
                  <a:noFill/>
                </a:ln>
                <a:solidFill>
                  <a:schemeClr val="tx1"/>
                </a:solidFill>
                <a:effectLst/>
                <a:latin typeface="Arial" charset="0"/>
                <a:cs typeface="Arial" charset="0"/>
              </a:rPr>
            </a:br>
            <a:endParaRPr kumimoji="0" lang="it-IT" sz="1800" b="0" i="0" u="none" strike="noStrike" cap="none" normalizeH="0" baseline="0" dirty="0" smtClean="0">
              <a:ln>
                <a:noFill/>
              </a:ln>
              <a:solidFill>
                <a:schemeClr val="tx1"/>
              </a:solidFill>
              <a:effectLst/>
              <a:latin typeface="Arial" charset="0"/>
              <a:cs typeface="Arial" charset="0"/>
            </a:endParaRPr>
          </a:p>
        </p:txBody>
      </p:sp>
      <p:sp>
        <p:nvSpPr>
          <p:cNvPr id="10" name="CasellaDiTesto 9"/>
          <p:cNvSpPr txBox="1"/>
          <p:nvPr/>
        </p:nvSpPr>
        <p:spPr>
          <a:xfrm>
            <a:off x="251520" y="4509120"/>
            <a:ext cx="5688632" cy="492443"/>
          </a:xfrm>
          <a:prstGeom prst="rect">
            <a:avLst/>
          </a:prstGeom>
          <a:noFill/>
        </p:spPr>
        <p:txBody>
          <a:bodyPr wrap="square" rtlCol="0">
            <a:spAutoFit/>
          </a:bodyPr>
          <a:lstStyle/>
          <a:p>
            <a:pPr lvl="0" algn="ctr" fontAlgn="base">
              <a:spcBef>
                <a:spcPct val="0"/>
              </a:spcBef>
              <a:spcAft>
                <a:spcPct val="0"/>
              </a:spcAft>
            </a:pPr>
            <a:r>
              <a:rPr lang="it-IT" sz="800" dirty="0" smtClean="0">
                <a:latin typeface="Arial" charset="0"/>
                <a:cs typeface="Arial" charset="0"/>
              </a:rPr>
              <a:t/>
            </a:r>
            <a:br>
              <a:rPr lang="it-IT" sz="800" dirty="0" smtClean="0">
                <a:latin typeface="Arial" charset="0"/>
                <a:cs typeface="Arial" charset="0"/>
              </a:rPr>
            </a:br>
            <a:endParaRPr lang="it-IT" dirty="0" smtClean="0">
              <a:latin typeface="Arial" charset="0"/>
              <a:cs typeface="Arial" charset="0"/>
            </a:endParaRPr>
          </a:p>
        </p:txBody>
      </p:sp>
      <p:sp>
        <p:nvSpPr>
          <p:cNvPr id="8" name="CasellaDiTesto 7"/>
          <p:cNvSpPr txBox="1"/>
          <p:nvPr/>
        </p:nvSpPr>
        <p:spPr>
          <a:xfrm>
            <a:off x="1331640" y="2132856"/>
            <a:ext cx="5976664" cy="3970318"/>
          </a:xfrm>
          <a:prstGeom prst="rect">
            <a:avLst/>
          </a:prstGeom>
          <a:noFill/>
        </p:spPr>
        <p:txBody>
          <a:bodyPr wrap="square" rtlCol="0">
            <a:spAutoFit/>
          </a:bodyPr>
          <a:lstStyle/>
          <a:p>
            <a:pPr algn="just"/>
            <a:r>
              <a:rPr lang="it-IT" dirty="0" smtClean="0">
                <a:latin typeface="Arial" pitchFamily="34" charset="0"/>
                <a:cs typeface="Arial" pitchFamily="34" charset="0"/>
              </a:rPr>
              <a:t>Divido i bambini in piccoli gruppi e fornisco loro indicazioni e materiali (ciotole, colori a tempera, farina, acqua, cartoncini) per colorare con la farina. Devono mescolare un cucchiaio di colore a tempera, tre cucchiai di farina e due cucchiai d’acqua in modo da ottenere una crema colorata. Ogni gruppo ha il compito di creare un colore diverso e ogni membro del gruppo ha mansioni diverse: versare l’acqua, contare i cucchiai di farina, versare il colore, mescolare.</a:t>
            </a:r>
          </a:p>
          <a:p>
            <a:pPr algn="just"/>
            <a:r>
              <a:rPr lang="it-IT" dirty="0" smtClean="0">
                <a:latin typeface="Arial" pitchFamily="34" charset="0"/>
                <a:cs typeface="Arial" pitchFamily="34" charset="0"/>
              </a:rPr>
              <a:t>Spalmiamo la crema colorata sul cartoncino e disegniamo con le dita la sagoma di una casa.</a:t>
            </a:r>
          </a:p>
          <a:p>
            <a:pPr algn="just"/>
            <a:r>
              <a:rPr lang="it-IT" dirty="0" smtClean="0">
                <a:latin typeface="Arial" pitchFamily="34" charset="0"/>
                <a:cs typeface="Arial" pitchFamily="34" charset="0"/>
              </a:rPr>
              <a:t>Una volta asciutto incolliamo le fotografie delle nostre famiglie “diverse ma uguali” sui cartoncini e  li appendiamo nell’aula. </a:t>
            </a:r>
            <a:endParaRPr lang="it-IT"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xit" presetSubtype="10" fill="hold" nodeType="afterEffect">
                                  <p:stCondLst>
                                    <p:cond delay="0"/>
                                  </p:stCondLst>
                                  <p:childTnLst>
                                    <p:animEffect transition="out" filter="blinds(horizontal)">
                                      <p:cBhvr>
                                        <p:cTn id="11" dur="500"/>
                                        <p:tgtEl>
                                          <p:spTgt spid="38914"/>
                                        </p:tgtEl>
                                      </p:cBhvr>
                                    </p:animEffect>
                                    <p:set>
                                      <p:cBhvr>
                                        <p:cTn id="12" dur="1" fill="hold">
                                          <p:stCondLst>
                                            <p:cond delay="499"/>
                                          </p:stCondLst>
                                        </p:cTn>
                                        <p:tgtEl>
                                          <p:spTgt spid="38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28</a:t>
            </a:fld>
            <a:endParaRPr lang="it-IT"/>
          </a:p>
        </p:txBody>
      </p:sp>
      <p:sp>
        <p:nvSpPr>
          <p:cNvPr id="3" name="Rettangolo 2"/>
          <p:cNvSpPr/>
          <p:nvPr/>
        </p:nvSpPr>
        <p:spPr>
          <a:xfrm>
            <a:off x="1691680" y="332656"/>
            <a:ext cx="6246454"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ATTIVITA’ NUMERO 4</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539552" y="1124744"/>
            <a:ext cx="8064896" cy="4247317"/>
          </a:xfrm>
          <a:prstGeom prst="rect">
            <a:avLst/>
          </a:prstGeom>
          <a:noFill/>
        </p:spPr>
        <p:txBody>
          <a:bodyPr wrap="square" rtlCol="0">
            <a:spAutoFit/>
          </a:bodyPr>
          <a:lstStyle/>
          <a:p>
            <a:pPr algn="ctr"/>
            <a:r>
              <a:rPr lang="it-IT" b="1" dirty="0" smtClean="0">
                <a:latin typeface="Arial" pitchFamily="34" charset="0"/>
                <a:cs typeface="Arial" pitchFamily="34" charset="0"/>
              </a:rPr>
              <a:t>I MIEI AMICI</a:t>
            </a:r>
          </a:p>
          <a:p>
            <a:pPr algn="ctr"/>
            <a:endParaRPr lang="it-IT" b="1"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Quando abbiamo effettuato l’uscita didattica nel bosco i bambini sono rimasti molto incuriositi da alcune ragnatele che i raggi solari illuminavano bene tra gli alberi. Li porto quindi in salone e, partendo dal loro interesse, decido di cogliere l’occasione per giocare al gioco della “Ragnatela delle relazioni”. Dispongo i bambini in cerchio. Do un gomitolo di lana in mano ad un bambino; gli chiedo di darlo ad un suo amico e di tenere il filo per un’estremità. Il suo amico sceglie un altro amico e tiene il filo. In questo modo i bambini si ritrovano a sperimentare a livello visivo il legame che li unisce gli uni agli altri, nonostante le differenze individuali.</a:t>
            </a:r>
          </a:p>
          <a:p>
            <a:pPr algn="just">
              <a:buFont typeface="Arial" pitchFamily="34" charset="0"/>
              <a:buChar char="•"/>
            </a:pPr>
            <a:r>
              <a:rPr lang="it-IT" dirty="0" smtClean="0">
                <a:latin typeface="Arial" pitchFamily="34" charset="0"/>
                <a:cs typeface="Arial" pitchFamily="34" charset="0"/>
              </a:rPr>
              <a:t>Riproduciamo la nostra ragnatela sul cartellone sul quale erano incollate le loro sagome in cerchio. </a:t>
            </a:r>
          </a:p>
          <a:p>
            <a:pPr algn="ctr"/>
            <a:endParaRPr lang="it-IT" b="1" dirty="0" smtClean="0">
              <a:latin typeface="Arial" pitchFamily="34" charset="0"/>
              <a:cs typeface="Arial" pitchFamily="34" charset="0"/>
            </a:endParaRPr>
          </a:p>
          <a:p>
            <a:pPr algn="just">
              <a:buFont typeface="Arial" pitchFamily="34" charset="0"/>
              <a:buChar char="•"/>
            </a:pPr>
            <a:endParaRPr lang="it-IT" b="1" dirty="0">
              <a:latin typeface="Arial" pitchFamily="34" charset="0"/>
              <a:cs typeface="Arial" pitchFamily="34" charset="0"/>
            </a:endParaRPr>
          </a:p>
        </p:txBody>
      </p:sp>
      <p:pic>
        <p:nvPicPr>
          <p:cNvPr id="5" name="Immagine 4" descr="ragnatela delle relazioni.jpg"/>
          <p:cNvPicPr>
            <a:picLocks noChangeAspect="1"/>
          </p:cNvPicPr>
          <p:nvPr/>
        </p:nvPicPr>
        <p:blipFill>
          <a:blip r:embed="rId2" cstate="print"/>
          <a:stretch>
            <a:fillRect/>
          </a:stretch>
        </p:blipFill>
        <p:spPr>
          <a:xfrm>
            <a:off x="3347864" y="4638328"/>
            <a:ext cx="2959563" cy="2219672"/>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29</a:t>
            </a:fld>
            <a:endParaRPr lang="it-IT"/>
          </a:p>
        </p:txBody>
      </p:sp>
      <p:sp>
        <p:nvSpPr>
          <p:cNvPr id="3" name="Rettangolo 2"/>
          <p:cNvSpPr/>
          <p:nvPr/>
        </p:nvSpPr>
        <p:spPr>
          <a:xfrm>
            <a:off x="1547664" y="188640"/>
            <a:ext cx="6246454" cy="923330"/>
          </a:xfrm>
          <a:prstGeom prst="rect">
            <a:avLst/>
          </a:prstGeom>
          <a:noFill/>
        </p:spPr>
        <p:txBody>
          <a:bodyPr wrap="non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ATTIVITA’ NUMERO 5</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467544" y="1772816"/>
            <a:ext cx="8280920" cy="3970318"/>
          </a:xfrm>
          <a:prstGeom prst="rect">
            <a:avLst/>
          </a:prstGeom>
          <a:noFill/>
        </p:spPr>
        <p:txBody>
          <a:bodyPr wrap="square" rtlCol="0">
            <a:spAutoFit/>
          </a:bodyPr>
          <a:lstStyle/>
          <a:p>
            <a:pPr algn="ctr"/>
            <a:r>
              <a:rPr lang="it-IT" b="1" dirty="0" smtClean="0">
                <a:latin typeface="Arial" pitchFamily="34" charset="0"/>
                <a:cs typeface="Arial" pitchFamily="34" charset="0"/>
              </a:rPr>
              <a:t>STARE BENE A SCUOLA </a:t>
            </a:r>
          </a:p>
          <a:p>
            <a:pPr algn="ctr"/>
            <a:endParaRPr lang="it-IT" b="1" dirty="0" smtClean="0">
              <a:latin typeface="Arial" pitchFamily="34" charset="0"/>
              <a:cs typeface="Arial" pitchFamily="34" charset="0"/>
            </a:endParaRPr>
          </a:p>
          <a:p>
            <a:pPr algn="just">
              <a:buFont typeface="Arial" pitchFamily="34" charset="0"/>
              <a:buChar char="•"/>
            </a:pPr>
            <a:r>
              <a:rPr lang="it-IT" dirty="0" smtClean="0">
                <a:latin typeface="Arial" pitchFamily="34" charset="0"/>
                <a:cs typeface="Arial" pitchFamily="34" charset="0"/>
              </a:rPr>
              <a:t>A questo punto invito i bambini a sistemarsi nell’angolo morbido ed effettuo un brainstorming su cosa sia giusto fare o non fare a scuola per stare bene e far star bene i nostri amici. </a:t>
            </a:r>
          </a:p>
          <a:p>
            <a:pPr algn="just"/>
            <a:r>
              <a:rPr lang="it-IT" dirty="0" smtClean="0">
                <a:latin typeface="Arial" pitchFamily="34" charset="0"/>
                <a:cs typeface="Arial" pitchFamily="34" charset="0"/>
              </a:rPr>
              <a:t>I bambini, a turno, si esprimono e discutono. </a:t>
            </a:r>
          </a:p>
          <a:p>
            <a:pPr algn="just"/>
            <a:r>
              <a:rPr lang="it-IT" dirty="0" smtClean="0">
                <a:latin typeface="Arial" pitchFamily="34" charset="0"/>
                <a:cs typeface="Arial" pitchFamily="34" charset="0"/>
              </a:rPr>
              <a:t>Estrapoliamo alcune regole di convivenza e di rispetto verso gli altri e verso gli oggetti: in sezione si lavora usando un tono di voce basso; i piedi si usano solo per camminare e giocare, non per dare calci; le mani si usano per lavorare, accarezzare..non per colpire qualcuno..</a:t>
            </a:r>
          </a:p>
          <a:p>
            <a:pPr algn="just">
              <a:buFont typeface="Arial" pitchFamily="34" charset="0"/>
              <a:buChar char="•"/>
            </a:pPr>
            <a:r>
              <a:rPr lang="it-IT" dirty="0" smtClean="0">
                <a:latin typeface="Arial" pitchFamily="34" charset="0"/>
                <a:cs typeface="Arial" pitchFamily="34" charset="0"/>
              </a:rPr>
              <a:t>Ogni bambino sceglie una regola, la disegna e incolliamo quelle che rappresentano azioni corrette su un cartellone verde (abbinamento con il semaforo), mentre quelle che rappresentano azioni sbagliate su un cartellone rosso. </a:t>
            </a:r>
            <a:endParaRPr lang="it-IT" dirty="0">
              <a:latin typeface="Arial" pitchFamily="34" charset="0"/>
              <a:cs typeface="Arial" pitchFamily="34" charset="0"/>
            </a:endParaRPr>
          </a:p>
        </p:txBody>
      </p:sp>
      <p:pic>
        <p:nvPicPr>
          <p:cNvPr id="53251" name="Picture 3" descr="C:\Users\Sabrina\AppData\Local\Microsoft\Windows\Temporary Internet Files\Content.IE5\BGSJRSGR\MC900346857[1].wmf"/>
          <p:cNvPicPr>
            <a:picLocks noChangeAspect="1" noChangeArrowheads="1"/>
          </p:cNvPicPr>
          <p:nvPr/>
        </p:nvPicPr>
        <p:blipFill>
          <a:blip r:embed="rId2" cstate="print"/>
          <a:srcRect/>
          <a:stretch>
            <a:fillRect/>
          </a:stretch>
        </p:blipFill>
        <p:spPr bwMode="auto">
          <a:xfrm>
            <a:off x="323528" y="548680"/>
            <a:ext cx="535838" cy="897026"/>
          </a:xfrm>
          <a:prstGeom prst="rect">
            <a:avLst/>
          </a:prstGeom>
          <a:noFill/>
        </p:spPr>
      </p:pic>
      <p:pic>
        <p:nvPicPr>
          <p:cNvPr id="53252" name="Picture 4" descr="C:\Users\Sabrina\AppData\Local\Microsoft\Windows\Temporary Internet Files\Content.IE5\AQJFFPZG\MC900346853[1].wmf"/>
          <p:cNvPicPr>
            <a:picLocks noChangeAspect="1" noChangeArrowheads="1"/>
          </p:cNvPicPr>
          <p:nvPr/>
        </p:nvPicPr>
        <p:blipFill>
          <a:blip r:embed="rId3" cstate="print"/>
          <a:srcRect/>
          <a:stretch>
            <a:fillRect/>
          </a:stretch>
        </p:blipFill>
        <p:spPr bwMode="auto">
          <a:xfrm>
            <a:off x="8100392" y="5517232"/>
            <a:ext cx="535838" cy="897026"/>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3</a:t>
            </a:fld>
            <a:endParaRPr lang="it-IT"/>
          </a:p>
        </p:txBody>
      </p:sp>
      <p:sp>
        <p:nvSpPr>
          <p:cNvPr id="3" name="Rettangolo 2"/>
          <p:cNvSpPr/>
          <p:nvPr/>
        </p:nvSpPr>
        <p:spPr>
          <a:xfrm>
            <a:off x="179512" y="404664"/>
            <a:ext cx="8784976" cy="4869025"/>
          </a:xfrm>
          <a:prstGeom prst="rect">
            <a:avLst/>
          </a:prstGeom>
        </p:spPr>
        <p:txBody>
          <a:bodyPr wrap="square">
            <a:spAutoFit/>
          </a:bodyPr>
          <a:lstStyle/>
          <a:p>
            <a:pPr algn="just"/>
            <a:r>
              <a:rPr lang="it-IT" sz="1600" dirty="0" smtClean="0">
                <a:latin typeface="Arial" pitchFamily="34" charset="0"/>
                <a:cs typeface="Arial" pitchFamily="34" charset="0"/>
              </a:rPr>
              <a:t>Nel 2006 il Parlamento europeo e del Consiglio dell’UE emanò le Raccomandazioni. Esse individuavano le </a:t>
            </a:r>
            <a:r>
              <a:rPr lang="it-IT" sz="1600" b="1" i="1" dirty="0" smtClean="0">
                <a:solidFill>
                  <a:schemeClr val="accent2"/>
                </a:solidFill>
                <a:latin typeface="Arial" pitchFamily="34" charset="0"/>
                <a:cs typeface="Arial" pitchFamily="34" charset="0"/>
              </a:rPr>
              <a:t>competenze chiave</a:t>
            </a:r>
            <a:r>
              <a:rPr lang="it-IT" sz="1600" dirty="0" smtClean="0">
                <a:solidFill>
                  <a:schemeClr val="tx2"/>
                </a:solidFill>
                <a:latin typeface="Arial" pitchFamily="34" charset="0"/>
                <a:cs typeface="Arial" pitchFamily="34" charset="0"/>
              </a:rPr>
              <a:t> </a:t>
            </a:r>
            <a:r>
              <a:rPr lang="it-IT" sz="1600" dirty="0" smtClean="0">
                <a:latin typeface="Arial" pitchFamily="34" charset="0"/>
                <a:cs typeface="Arial" pitchFamily="34" charset="0"/>
              </a:rPr>
              <a:t>per il raggiungimento dell</a:t>
            </a:r>
            <a:r>
              <a:rPr lang="it-IT" altLang="it-IT" sz="1600" dirty="0" smtClean="0">
                <a:latin typeface="Arial" pitchFamily="34" charset="0"/>
                <a:cs typeface="Arial" pitchFamily="34" charset="0"/>
              </a:rPr>
              <a:t>’</a:t>
            </a:r>
            <a:r>
              <a:rPr lang="it-IT" sz="1600" dirty="0" smtClean="0">
                <a:latin typeface="Arial" pitchFamily="34" charset="0"/>
                <a:cs typeface="Arial" pitchFamily="34" charset="0"/>
              </a:rPr>
              <a:t> </a:t>
            </a:r>
            <a:endParaRPr lang="it-IT" sz="1600" i="1" dirty="0" smtClean="0">
              <a:latin typeface="Arial" pitchFamily="34" charset="0"/>
              <a:cs typeface="Arial" pitchFamily="34" charset="0"/>
            </a:endParaRPr>
          </a:p>
          <a:p>
            <a:pPr algn="just"/>
            <a:endParaRPr lang="it-IT" sz="1600" i="1" dirty="0" smtClean="0">
              <a:solidFill>
                <a:schemeClr val="tx2"/>
              </a:solidFill>
              <a:latin typeface="Arial" pitchFamily="34" charset="0"/>
              <a:cs typeface="Arial" pitchFamily="34" charset="0"/>
            </a:endParaRPr>
          </a:p>
          <a:p>
            <a:pPr algn="ctr"/>
            <a:r>
              <a:rPr lang="it-IT" sz="1600" dirty="0" smtClean="0">
                <a:solidFill>
                  <a:srgbClr val="FF0000"/>
                </a:solidFill>
                <a:latin typeface="Arial" pitchFamily="34" charset="0"/>
                <a:cs typeface="Arial" pitchFamily="34" charset="0"/>
              </a:rPr>
              <a:t>APPRENDIMENTO PERMANENTE </a:t>
            </a:r>
          </a:p>
          <a:p>
            <a:pPr algn="just"/>
            <a:endParaRPr lang="it-IT" sz="1600" dirty="0" smtClean="0">
              <a:solidFill>
                <a:schemeClr val="tx2"/>
              </a:solidFill>
              <a:latin typeface="Arial" pitchFamily="34" charset="0"/>
              <a:cs typeface="Arial" pitchFamily="34" charset="0"/>
            </a:endParaRPr>
          </a:p>
          <a:p>
            <a:pPr algn="just">
              <a:lnSpc>
                <a:spcPct val="120000"/>
              </a:lnSpc>
              <a:buFont typeface="Wingdings" pitchFamily="2" charset="2"/>
              <a:buChar char="§"/>
            </a:pPr>
            <a:r>
              <a:rPr lang="it-IT" sz="1600" dirty="0" smtClean="0">
                <a:latin typeface="Arial" pitchFamily="34" charset="0"/>
                <a:cs typeface="Arial" pitchFamily="34" charset="0"/>
              </a:rPr>
              <a:t>Comunicazione nella madre lingua</a:t>
            </a:r>
          </a:p>
          <a:p>
            <a:pPr algn="just">
              <a:lnSpc>
                <a:spcPct val="120000"/>
              </a:lnSpc>
              <a:buFont typeface="Wingdings" pitchFamily="2" charset="2"/>
              <a:buChar char="§"/>
            </a:pPr>
            <a:r>
              <a:rPr lang="it-IT" sz="1600" dirty="0" smtClean="0">
                <a:latin typeface="Arial" pitchFamily="34" charset="0"/>
                <a:cs typeface="Arial" pitchFamily="34" charset="0"/>
              </a:rPr>
              <a:t>Comunicazione nelle lingue straniere</a:t>
            </a:r>
          </a:p>
          <a:p>
            <a:pPr algn="just">
              <a:lnSpc>
                <a:spcPct val="120000"/>
              </a:lnSpc>
              <a:buFont typeface="Wingdings" pitchFamily="2" charset="2"/>
              <a:buChar char="§"/>
            </a:pPr>
            <a:r>
              <a:rPr lang="it-IT" sz="1600" dirty="0" smtClean="0">
                <a:latin typeface="Arial" pitchFamily="34" charset="0"/>
                <a:cs typeface="Arial" pitchFamily="34" charset="0"/>
              </a:rPr>
              <a:t>Competenza matematica, in scienze e tecnologia</a:t>
            </a:r>
          </a:p>
          <a:p>
            <a:pPr algn="just">
              <a:lnSpc>
                <a:spcPct val="120000"/>
              </a:lnSpc>
              <a:buFont typeface="Wingdings" pitchFamily="2" charset="2"/>
              <a:buChar char="§"/>
            </a:pPr>
            <a:r>
              <a:rPr lang="it-IT" sz="1600" dirty="0" smtClean="0">
                <a:latin typeface="Arial" pitchFamily="34" charset="0"/>
                <a:cs typeface="Arial" pitchFamily="34" charset="0"/>
              </a:rPr>
              <a:t>Competenza digitale</a:t>
            </a:r>
          </a:p>
          <a:p>
            <a:pPr algn="just">
              <a:lnSpc>
                <a:spcPct val="120000"/>
              </a:lnSpc>
              <a:buFont typeface="Wingdings" pitchFamily="2" charset="2"/>
              <a:buChar char="§"/>
            </a:pPr>
            <a:r>
              <a:rPr lang="it-IT" sz="1600" dirty="0" smtClean="0">
                <a:latin typeface="Arial" pitchFamily="34" charset="0"/>
                <a:cs typeface="Arial" pitchFamily="34" charset="0"/>
              </a:rPr>
              <a:t>Competenze sociali e civiche</a:t>
            </a:r>
          </a:p>
          <a:p>
            <a:pPr algn="just">
              <a:lnSpc>
                <a:spcPct val="120000"/>
              </a:lnSpc>
              <a:buFont typeface="Wingdings" pitchFamily="2" charset="2"/>
              <a:buChar char="§"/>
            </a:pPr>
            <a:r>
              <a:rPr lang="it-IT" sz="1600" dirty="0" smtClean="0">
                <a:latin typeface="Arial" pitchFamily="34" charset="0"/>
                <a:cs typeface="Arial" pitchFamily="34" charset="0"/>
              </a:rPr>
              <a:t>Imparare ad imparare</a:t>
            </a:r>
          </a:p>
          <a:p>
            <a:pPr algn="just">
              <a:lnSpc>
                <a:spcPct val="120000"/>
              </a:lnSpc>
              <a:buFont typeface="Wingdings" pitchFamily="2" charset="2"/>
              <a:buChar char="§"/>
            </a:pPr>
            <a:r>
              <a:rPr lang="it-IT" sz="1600" dirty="0" smtClean="0">
                <a:latin typeface="Arial" pitchFamily="34" charset="0"/>
                <a:cs typeface="Arial" pitchFamily="34" charset="0"/>
              </a:rPr>
              <a:t>Spirito di iniziativa ed imprenditorialità</a:t>
            </a:r>
          </a:p>
          <a:p>
            <a:pPr algn="just">
              <a:lnSpc>
                <a:spcPct val="120000"/>
              </a:lnSpc>
              <a:buFont typeface="Wingdings" pitchFamily="2" charset="2"/>
              <a:buChar char="§"/>
            </a:pPr>
            <a:r>
              <a:rPr lang="it-IT" sz="1600" dirty="0" smtClean="0">
                <a:latin typeface="Arial" pitchFamily="34" charset="0"/>
                <a:cs typeface="Arial" pitchFamily="34" charset="0"/>
              </a:rPr>
              <a:t>Consapevolezza ed espressione culturale</a:t>
            </a:r>
          </a:p>
          <a:p>
            <a:pPr algn="just">
              <a:lnSpc>
                <a:spcPct val="120000"/>
              </a:lnSpc>
            </a:pPr>
            <a:endParaRPr lang="it-IT" sz="1600" dirty="0" smtClean="0">
              <a:latin typeface="Arial" pitchFamily="34" charset="0"/>
              <a:cs typeface="Arial" pitchFamily="34" charset="0"/>
            </a:endParaRPr>
          </a:p>
          <a:p>
            <a:pPr algn="just">
              <a:lnSpc>
                <a:spcPct val="120000"/>
              </a:lnSpc>
            </a:pPr>
            <a:r>
              <a:rPr lang="it-IT" sz="1600" dirty="0" smtClean="0">
                <a:latin typeface="Arial" pitchFamily="34" charset="0"/>
                <a:cs typeface="Arial" pitchFamily="34" charset="0"/>
              </a:rPr>
              <a:t>Il sistema scolastico italiano deve promuovere il raggiungimento di queste competenze per incoraggiare nei bambini lo sviluppo e la realizzazione personale, il concetto di cittadinanza attiva, l’ inclusione sociale e l’occupazione.</a:t>
            </a:r>
          </a:p>
        </p:txBody>
      </p:sp>
      <p:pic>
        <p:nvPicPr>
          <p:cNvPr id="4" name="Immagine 3" descr="images.jpg"/>
          <p:cNvPicPr>
            <a:picLocks noChangeAspect="1"/>
          </p:cNvPicPr>
          <p:nvPr/>
        </p:nvPicPr>
        <p:blipFill>
          <a:blip r:embed="rId2" cstate="print"/>
          <a:stretch>
            <a:fillRect/>
          </a:stretch>
        </p:blipFill>
        <p:spPr>
          <a:xfrm>
            <a:off x="2555776" y="5419725"/>
            <a:ext cx="4104456" cy="14382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3" y="404664"/>
            <a:ext cx="8784976" cy="1754326"/>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MEMORIZZIAMO LE FILASTROCCHE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Segnaposto numero diapositiva 3"/>
          <p:cNvSpPr>
            <a:spLocks noGrp="1"/>
          </p:cNvSpPr>
          <p:nvPr>
            <p:ph type="sldNum" sz="quarter" idx="12"/>
          </p:nvPr>
        </p:nvSpPr>
        <p:spPr/>
        <p:txBody>
          <a:bodyPr/>
          <a:lstStyle/>
          <a:p>
            <a:fld id="{C6924114-D2F4-4AF4-A287-2109AFB80230}" type="slidenum">
              <a:rPr lang="it-IT" smtClean="0"/>
              <a:pPr/>
              <a:t>30</a:t>
            </a:fld>
            <a:endParaRPr lang="it-IT"/>
          </a:p>
        </p:txBody>
      </p:sp>
      <p:sp>
        <p:nvSpPr>
          <p:cNvPr id="5" name="CasellaDiTesto 4"/>
          <p:cNvSpPr txBox="1"/>
          <p:nvPr/>
        </p:nvSpPr>
        <p:spPr>
          <a:xfrm>
            <a:off x="1763688" y="2132856"/>
            <a:ext cx="6264696" cy="4524315"/>
          </a:xfrm>
          <a:prstGeom prst="rect">
            <a:avLst/>
          </a:prstGeom>
          <a:noFill/>
        </p:spPr>
        <p:txBody>
          <a:bodyPr wrap="square" rtlCol="0">
            <a:spAutoFit/>
          </a:bodyPr>
          <a:lstStyle/>
          <a:p>
            <a:pPr algn="ctr"/>
            <a:r>
              <a:rPr lang="it-IT" b="1" dirty="0" smtClean="0">
                <a:latin typeface="Arial" pitchFamily="34" charset="0"/>
                <a:cs typeface="Arial" pitchFamily="34" charset="0"/>
              </a:rPr>
              <a:t>FILASTROCCA  DELL’AMICIZIA</a:t>
            </a:r>
          </a:p>
          <a:p>
            <a:pPr algn="ctr"/>
            <a:endParaRPr lang="it-IT" b="1" dirty="0" smtClean="0">
              <a:latin typeface="Arial" pitchFamily="34" charset="0"/>
              <a:cs typeface="Arial" pitchFamily="34" charset="0"/>
            </a:endParaRPr>
          </a:p>
          <a:p>
            <a:pPr algn="ctr"/>
            <a:r>
              <a:rPr lang="it-IT" b="1" dirty="0" smtClean="0">
                <a:latin typeface="Bradley Hand ITC" pitchFamily="66" charset="0"/>
                <a:cs typeface="Arial" pitchFamily="34" charset="0"/>
              </a:rPr>
              <a:t>Per avere un nuovo amico</a:t>
            </a:r>
          </a:p>
          <a:p>
            <a:pPr algn="ctr"/>
            <a:r>
              <a:rPr lang="it-IT" b="1" dirty="0" smtClean="0">
                <a:latin typeface="Bradley Hand ITC" pitchFamily="66" charset="0"/>
                <a:cs typeface="Arial" pitchFamily="34" charset="0"/>
              </a:rPr>
              <a:t>Sono venuto da lontano</a:t>
            </a:r>
          </a:p>
          <a:p>
            <a:pPr algn="ctr"/>
            <a:r>
              <a:rPr lang="it-IT" b="1" dirty="0" smtClean="0">
                <a:latin typeface="Bradley Hand ITC" pitchFamily="66" charset="0"/>
                <a:cs typeface="Arial" pitchFamily="34" charset="0"/>
              </a:rPr>
              <a:t>Perciò sai cosa ti dico?</a:t>
            </a:r>
          </a:p>
          <a:p>
            <a:pPr algn="ctr"/>
            <a:r>
              <a:rPr lang="it-IT" b="1" dirty="0" smtClean="0">
                <a:latin typeface="Bradley Hand ITC" pitchFamily="66" charset="0"/>
                <a:cs typeface="Arial" pitchFamily="34" charset="0"/>
              </a:rPr>
              <a:t>Proprio a te darò la mano.</a:t>
            </a:r>
          </a:p>
          <a:p>
            <a:pPr algn="ctr"/>
            <a:r>
              <a:rPr lang="it-IT" b="1" dirty="0" smtClean="0">
                <a:latin typeface="Bradley Hand ITC" pitchFamily="66" charset="0"/>
                <a:cs typeface="Arial" pitchFamily="34" charset="0"/>
              </a:rPr>
              <a:t>Per avere un nuovo amico</a:t>
            </a:r>
          </a:p>
          <a:p>
            <a:pPr algn="ctr"/>
            <a:r>
              <a:rPr lang="it-IT" b="1" dirty="0" smtClean="0">
                <a:latin typeface="Bradley Hand ITC" pitchFamily="66" charset="0"/>
                <a:cs typeface="Arial" pitchFamily="34" charset="0"/>
              </a:rPr>
              <a:t>Da tenere sotto braccio</a:t>
            </a:r>
          </a:p>
          <a:p>
            <a:pPr algn="ctr"/>
            <a:r>
              <a:rPr lang="it-IT" b="1" dirty="0" smtClean="0">
                <a:latin typeface="Bradley Hand ITC" pitchFamily="66" charset="0"/>
                <a:cs typeface="Arial" pitchFamily="34" charset="0"/>
              </a:rPr>
              <a:t>Vuoi sapere che ti dico?</a:t>
            </a:r>
          </a:p>
          <a:p>
            <a:pPr algn="ctr"/>
            <a:r>
              <a:rPr lang="it-IT" b="1" dirty="0" smtClean="0">
                <a:latin typeface="Bradley Hand ITC" pitchFamily="66" charset="0"/>
                <a:cs typeface="Arial" pitchFamily="34" charset="0"/>
              </a:rPr>
              <a:t>Io ti stringo in un abbraccio.</a:t>
            </a:r>
          </a:p>
          <a:p>
            <a:pPr algn="ctr"/>
            <a:r>
              <a:rPr lang="it-IT" b="1" dirty="0" smtClean="0">
                <a:latin typeface="Bradley Hand ITC" pitchFamily="66" charset="0"/>
                <a:cs typeface="Arial" pitchFamily="34" charset="0"/>
              </a:rPr>
              <a:t>Per avere un nuovo amico</a:t>
            </a:r>
          </a:p>
          <a:p>
            <a:pPr algn="ctr"/>
            <a:r>
              <a:rPr lang="it-IT" b="1" dirty="0" smtClean="0">
                <a:latin typeface="Bradley Hand ITC" pitchFamily="66" charset="0"/>
                <a:cs typeface="Arial" pitchFamily="34" charset="0"/>
              </a:rPr>
              <a:t>Posso fare un girotondo</a:t>
            </a:r>
          </a:p>
          <a:p>
            <a:pPr algn="ctr"/>
            <a:r>
              <a:rPr lang="it-IT" b="1" dirty="0" smtClean="0">
                <a:latin typeface="Bradley Hand ITC" pitchFamily="66" charset="0"/>
                <a:cs typeface="Arial" pitchFamily="34" charset="0"/>
              </a:rPr>
              <a:t>Ed insieme io e il mio amico</a:t>
            </a:r>
          </a:p>
          <a:p>
            <a:pPr algn="ctr"/>
            <a:r>
              <a:rPr lang="it-IT" b="1" dirty="0" smtClean="0">
                <a:latin typeface="Bradley Hand ITC" pitchFamily="66" charset="0"/>
                <a:cs typeface="Arial" pitchFamily="34" charset="0"/>
              </a:rPr>
              <a:t>Gireremo tutto il mondo!</a:t>
            </a:r>
          </a:p>
          <a:p>
            <a:pPr algn="ctr"/>
            <a:endParaRPr lang="it-IT" b="1" dirty="0" smtClean="0">
              <a:latin typeface="Bradley Hand ITC" pitchFamily="66" charset="0"/>
              <a:cs typeface="Arial" pitchFamily="34" charset="0"/>
            </a:endParaRPr>
          </a:p>
          <a:p>
            <a:pPr algn="ctr"/>
            <a:r>
              <a:rPr lang="it-IT" b="1" dirty="0" smtClean="0">
                <a:latin typeface="Bradley Hand ITC" pitchFamily="66" charset="0"/>
                <a:cs typeface="Arial" pitchFamily="34" charset="0"/>
              </a:rPr>
              <a:t>Cinzia </a:t>
            </a:r>
            <a:r>
              <a:rPr lang="it-IT" b="1" dirty="0" err="1" smtClean="0">
                <a:latin typeface="Bradley Hand ITC" pitchFamily="66" charset="0"/>
                <a:cs typeface="Arial" pitchFamily="34" charset="0"/>
              </a:rPr>
              <a:t>Binelli</a:t>
            </a:r>
            <a:endParaRPr lang="it-IT" b="1" dirty="0">
              <a:latin typeface="Bradley Hand ITC" pitchFamily="66" charset="0"/>
              <a:cs typeface="Arial" pitchFamily="34" charset="0"/>
            </a:endParaRPr>
          </a:p>
        </p:txBody>
      </p:sp>
      <p:pic>
        <p:nvPicPr>
          <p:cNvPr id="9218" name="Picture 2" descr="Ragazzine sull'autobus"/>
          <p:cNvPicPr>
            <a:picLocks noChangeAspect="1" noChangeArrowheads="1"/>
          </p:cNvPicPr>
          <p:nvPr/>
        </p:nvPicPr>
        <p:blipFill>
          <a:blip r:embed="rId2" cstate="print"/>
          <a:srcRect/>
          <a:stretch>
            <a:fillRect/>
          </a:stretch>
        </p:blipFill>
        <p:spPr bwMode="auto">
          <a:xfrm>
            <a:off x="6839744" y="4453136"/>
            <a:ext cx="2304256" cy="240486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31</a:t>
            </a:fld>
            <a:endParaRPr lang="it-IT"/>
          </a:p>
        </p:txBody>
      </p:sp>
      <p:sp>
        <p:nvSpPr>
          <p:cNvPr id="3" name="Rettangolo 2"/>
          <p:cNvSpPr/>
          <p:nvPr/>
        </p:nvSpPr>
        <p:spPr>
          <a:xfrm>
            <a:off x="1403648" y="332656"/>
            <a:ext cx="6246454" cy="923330"/>
          </a:xfrm>
          <a:prstGeom prst="rect">
            <a:avLst/>
          </a:prstGeom>
          <a:noFill/>
        </p:spPr>
        <p:txBody>
          <a:bodyPr wrap="non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ATTIVITA’ NUMERO 6</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467544" y="1556792"/>
            <a:ext cx="8280920" cy="2585323"/>
          </a:xfrm>
          <a:prstGeom prst="rect">
            <a:avLst/>
          </a:prstGeom>
          <a:noFill/>
        </p:spPr>
        <p:txBody>
          <a:bodyPr wrap="square" rtlCol="0">
            <a:spAutoFit/>
          </a:bodyPr>
          <a:lstStyle/>
          <a:p>
            <a:pPr algn="just"/>
            <a:r>
              <a:rPr lang="it-IT" dirty="0" smtClean="0">
                <a:latin typeface="Arial" pitchFamily="34" charset="0"/>
                <a:cs typeface="Arial" pitchFamily="34" charset="0"/>
              </a:rPr>
              <a:t>Per concludere l’unità didattica, in occasione dell’avvicinarsi delle feste natalizie, propongo ai bambini una visita agli anziani della Casa di riposo vicino alla scuola dell’infanzia. Chiedo loro come pensano che si sentano a vivere lontano dalle loro famiglie per diversi motivi e ne discutiamo. I bambini propongono, per renderli più felici, di colorare dei biglietti di auguri natalizi da regalare loro. Ci muniamo quindi di cartoncini colorati, forbici, pennarelli, colla liquida con i brillantini, cotone per riprodurre la neve o la barba di babbo Natale, carta crespa rossa per i vestiti di Babbo Natale e realizziamo dei bigliettini.</a:t>
            </a:r>
          </a:p>
          <a:p>
            <a:endParaRPr lang="it-IT" dirty="0" smtClean="0">
              <a:latin typeface="Arial" pitchFamily="34" charset="0"/>
              <a:cs typeface="Arial" pitchFamily="34" charset="0"/>
            </a:endParaRPr>
          </a:p>
        </p:txBody>
      </p:sp>
      <p:pic>
        <p:nvPicPr>
          <p:cNvPr id="54274" name="Picture 2" descr="http://www.augurinataleauguri.com/biglietti-natale/christmas-cards-57.jpg"/>
          <p:cNvPicPr>
            <a:picLocks noChangeAspect="1" noChangeArrowheads="1"/>
          </p:cNvPicPr>
          <p:nvPr/>
        </p:nvPicPr>
        <p:blipFill>
          <a:blip r:embed="rId2" cstate="print"/>
          <a:srcRect/>
          <a:stretch>
            <a:fillRect/>
          </a:stretch>
        </p:blipFill>
        <p:spPr bwMode="auto">
          <a:xfrm>
            <a:off x="2699792" y="4221088"/>
            <a:ext cx="3810000" cy="2381250"/>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2815" y="332656"/>
            <a:ext cx="3658374"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DEBRIEFING</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CasellaDiTesto 2"/>
          <p:cNvSpPr txBox="1"/>
          <p:nvPr/>
        </p:nvSpPr>
        <p:spPr>
          <a:xfrm>
            <a:off x="683568" y="1340768"/>
            <a:ext cx="7920880" cy="3416320"/>
          </a:xfrm>
          <a:prstGeom prst="rect">
            <a:avLst/>
          </a:prstGeom>
          <a:noFill/>
        </p:spPr>
        <p:txBody>
          <a:bodyPr wrap="square" rtlCol="0">
            <a:spAutoFit/>
          </a:bodyPr>
          <a:lstStyle/>
          <a:p>
            <a:pPr algn="just"/>
            <a:r>
              <a:rPr lang="it-IT" sz="2400" dirty="0" smtClean="0"/>
              <a:t>Dispongo i bambini in cerchio, chiedo a Simone di sedersi </a:t>
            </a:r>
            <a:r>
              <a:rPr lang="it-IT" sz="2400" smtClean="0"/>
              <a:t>di fianco a me </a:t>
            </a:r>
            <a:r>
              <a:rPr lang="it-IT" sz="2400" dirty="0" smtClean="0"/>
              <a:t>e li invito attivamente a riflettere sul lavoro svolto: quest’attività mi serve per fare in modo che i bambini rielaborino ed interiorizzino gli apprendimenti relativi a quest’unità didattica. </a:t>
            </a:r>
          </a:p>
          <a:p>
            <a:pPr algn="just"/>
            <a:r>
              <a:rPr lang="it-IT" sz="2400" dirty="0" smtClean="0"/>
              <a:t>Pongo domande, parliamo delle loro sensazioni, delle loro </a:t>
            </a:r>
            <a:r>
              <a:rPr lang="it-IT" sz="2400" dirty="0" err="1" smtClean="0"/>
              <a:t>impressioni…</a:t>
            </a:r>
            <a:r>
              <a:rPr lang="it-IT" sz="2400" dirty="0" smtClean="0"/>
              <a:t> dopo iniziali resistenze in genere i piccoli si raccontano volentieri.</a:t>
            </a:r>
          </a:p>
          <a:p>
            <a:pPr algn="just"/>
            <a:endParaRPr lang="it-IT" sz="2400" dirty="0"/>
          </a:p>
        </p:txBody>
      </p:sp>
      <p:pic>
        <p:nvPicPr>
          <p:cNvPr id="41986" name="Picture 2" descr="C:\Users\Sabrina\AppData\Local\Microsoft\Windows\Temporary Internet Files\Content.IE5\SDG3PUNG\MP900398805[1].jpg"/>
          <p:cNvPicPr>
            <a:picLocks noChangeAspect="1" noChangeArrowheads="1"/>
          </p:cNvPicPr>
          <p:nvPr/>
        </p:nvPicPr>
        <p:blipFill>
          <a:blip r:embed="rId2" cstate="print"/>
          <a:srcRect l="8000" t="19600" r="18000" b="21600"/>
          <a:stretch>
            <a:fillRect/>
          </a:stretch>
        </p:blipFill>
        <p:spPr bwMode="auto">
          <a:xfrm>
            <a:off x="5148064" y="4581128"/>
            <a:ext cx="2664296" cy="1512168"/>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32</a:t>
            </a:fld>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1000" fill="hold"/>
                                        <p:tgtEl>
                                          <p:spTgt spid="41986"/>
                                        </p:tgtEl>
                                        <p:attrNameLst>
                                          <p:attrName>ppt_x</p:attrName>
                                        </p:attrNameLst>
                                      </p:cBhvr>
                                      <p:tavLst>
                                        <p:tav tm="0">
                                          <p:val>
                                            <p:strVal val="0-#ppt_w/2"/>
                                          </p:val>
                                        </p:tav>
                                        <p:tav tm="100000">
                                          <p:val>
                                            <p:strVal val="#ppt_x"/>
                                          </p:val>
                                        </p:tav>
                                      </p:tavLst>
                                    </p:anim>
                                    <p:anim calcmode="lin" valueType="num">
                                      <p:cBhvr additive="base">
                                        <p:cTn id="8" dur="1000" fill="hold"/>
                                        <p:tgtEl>
                                          <p:spTgt spid="41986"/>
                                        </p:tgtEl>
                                        <p:attrNameLst>
                                          <p:attrName>ppt_y</p:attrName>
                                        </p:attrNameLst>
                                      </p:cBhvr>
                                      <p:tavLst>
                                        <p:tav tm="0">
                                          <p:val>
                                            <p:strVal val="0-#ppt_h/2"/>
                                          </p:val>
                                        </p:tav>
                                        <p:tav tm="100000">
                                          <p:val>
                                            <p:strVal val="#ppt_y"/>
                                          </p:val>
                                        </p:tav>
                                      </p:tavLst>
                                    </p:anim>
                                  </p:childTnLst>
                                </p:cTn>
                              </p:par>
                              <p:par>
                                <p:cTn id="9" presetID="8" presetClass="exit" presetSubtype="16" fill="hold" nodeType="withEffect">
                                  <p:stCondLst>
                                    <p:cond delay="0"/>
                                  </p:stCondLst>
                                  <p:childTnLst>
                                    <p:animEffect transition="out" filter="diamond(in)">
                                      <p:cBhvr>
                                        <p:cTn id="10" dur="2000"/>
                                        <p:tgtEl>
                                          <p:spTgt spid="41986"/>
                                        </p:tgtEl>
                                      </p:cBhvr>
                                    </p:animEffect>
                                    <p:set>
                                      <p:cBhvr>
                                        <p:cTn id="11" dur="1" fill="hold">
                                          <p:stCondLst>
                                            <p:cond delay="19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8899" y="260648"/>
            <a:ext cx="7431009" cy="1754326"/>
          </a:xfrm>
          <a:prstGeom prst="rect">
            <a:avLst/>
          </a:prstGeom>
          <a:noFill/>
        </p:spPr>
        <p:txBody>
          <a:bodyPr wrap="non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ATTIVITA’ </a:t>
            </a:r>
            <a:r>
              <a:rPr lang="it-IT"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VERIFICA AI </a:t>
            </a: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FINI DELLA VALUTAZIONE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3011" name="Picture 3" descr="C:\Users\Sabrina\AppData\Local\Microsoft\Windows\Temporary Internet Files\Content.IE5\U9XL1HRH\MM900323763[1].gif"/>
          <p:cNvPicPr>
            <a:picLocks noChangeAspect="1" noChangeArrowheads="1" noCrop="1"/>
          </p:cNvPicPr>
          <p:nvPr/>
        </p:nvPicPr>
        <p:blipFill>
          <a:blip r:embed="rId2" cstate="print"/>
          <a:srcRect/>
          <a:stretch>
            <a:fillRect/>
          </a:stretch>
        </p:blipFill>
        <p:spPr bwMode="auto">
          <a:xfrm>
            <a:off x="7524328" y="5301208"/>
            <a:ext cx="1303015" cy="1296144"/>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33</a:t>
            </a:fld>
            <a:endParaRPr lang="it-IT" dirty="0"/>
          </a:p>
        </p:txBody>
      </p:sp>
      <p:sp>
        <p:nvSpPr>
          <p:cNvPr id="6" name="CasellaDiTesto 5"/>
          <p:cNvSpPr txBox="1"/>
          <p:nvPr/>
        </p:nvSpPr>
        <p:spPr>
          <a:xfrm>
            <a:off x="251520" y="2276872"/>
            <a:ext cx="8568952" cy="4124206"/>
          </a:xfrm>
          <a:prstGeom prst="rect">
            <a:avLst/>
          </a:prstGeom>
          <a:noFill/>
        </p:spPr>
        <p:txBody>
          <a:bodyPr wrap="square" rtlCol="0">
            <a:spAutoFit/>
          </a:bodyPr>
          <a:lstStyle/>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smtClean="0">
                <a:solidFill>
                  <a:srgbClr val="000000"/>
                </a:solidFill>
              </a:rPr>
              <a:t>Osservazione</a:t>
            </a:r>
            <a:r>
              <a:rPr lang="en-GB" sz="2400" b="1" dirty="0" smtClean="0">
                <a:solidFill>
                  <a:srgbClr val="000000"/>
                </a:solidFill>
              </a:rPr>
              <a:t>  </a:t>
            </a:r>
            <a:r>
              <a:rPr lang="en-GB" sz="2400" b="1" dirty="0" err="1" smtClean="0">
                <a:solidFill>
                  <a:srgbClr val="000000"/>
                </a:solidFill>
              </a:rPr>
              <a:t>iniziale</a:t>
            </a:r>
            <a:r>
              <a:rPr lang="en-GB" sz="2400" b="1" dirty="0" smtClean="0">
                <a:solidFill>
                  <a:srgbClr val="000000"/>
                </a:solidFill>
              </a:rPr>
              <a:t> per </a:t>
            </a:r>
            <a:r>
              <a:rPr lang="en-GB" sz="2400" b="1" dirty="0" err="1" smtClean="0">
                <a:solidFill>
                  <a:srgbClr val="000000"/>
                </a:solidFill>
              </a:rPr>
              <a:t>valutare</a:t>
            </a:r>
            <a:r>
              <a:rPr lang="en-GB" sz="2400" b="1" dirty="0" smtClean="0">
                <a:solidFill>
                  <a:srgbClr val="000000"/>
                </a:solidFill>
              </a:rPr>
              <a:t> la  </a:t>
            </a:r>
            <a:r>
              <a:rPr lang="en-GB" sz="2400" b="1" dirty="0" err="1" smtClean="0">
                <a:solidFill>
                  <a:srgbClr val="000000"/>
                </a:solidFill>
              </a:rPr>
              <a:t>situazione</a:t>
            </a:r>
            <a:r>
              <a:rPr lang="en-GB" sz="2400" b="1" dirty="0" smtClean="0">
                <a:solidFill>
                  <a:srgbClr val="000000"/>
                </a:solidFill>
              </a:rPr>
              <a:t> </a:t>
            </a:r>
            <a:r>
              <a:rPr lang="en-GB" sz="2400" b="1" dirty="0" err="1" smtClean="0">
                <a:solidFill>
                  <a:srgbClr val="000000"/>
                </a:solidFill>
              </a:rPr>
              <a:t>di</a:t>
            </a:r>
            <a:r>
              <a:rPr lang="en-GB" sz="2400" b="1" dirty="0" smtClean="0">
                <a:solidFill>
                  <a:srgbClr val="000000"/>
                </a:solidFill>
              </a:rPr>
              <a:t> </a:t>
            </a:r>
            <a:r>
              <a:rPr lang="en-GB" sz="2400" b="1" dirty="0" err="1" smtClean="0">
                <a:solidFill>
                  <a:srgbClr val="000000"/>
                </a:solidFill>
              </a:rPr>
              <a:t>partenza</a:t>
            </a:r>
            <a:endParaRPr lang="en-GB" sz="2400" b="1" dirty="0" smtClean="0">
              <a:solidFill>
                <a:srgbClr val="000000"/>
              </a:solidFill>
            </a:endParaRP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smtClean="0">
                <a:solidFill>
                  <a:srgbClr val="000000"/>
                </a:solidFill>
              </a:rPr>
              <a:t>Osservazione</a:t>
            </a:r>
            <a:r>
              <a:rPr lang="en-GB" sz="2400" b="1" dirty="0" smtClean="0">
                <a:solidFill>
                  <a:srgbClr val="000000"/>
                </a:solidFill>
              </a:rPr>
              <a:t> in </a:t>
            </a:r>
            <a:r>
              <a:rPr lang="en-GB" sz="2400" b="1" dirty="0" err="1" smtClean="0">
                <a:solidFill>
                  <a:srgbClr val="000000"/>
                </a:solidFill>
              </a:rPr>
              <a:t>itinere</a:t>
            </a:r>
            <a:endParaRPr lang="en-GB" sz="2400" b="1" dirty="0" smtClean="0">
              <a:solidFill>
                <a:srgbClr val="000000"/>
              </a:solidFill>
            </a:endParaRP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smtClean="0">
                <a:solidFill>
                  <a:srgbClr val="000000"/>
                </a:solidFill>
              </a:rPr>
              <a:t>Osservazione</a:t>
            </a:r>
            <a:r>
              <a:rPr lang="en-GB" sz="2400" b="1" dirty="0" smtClean="0">
                <a:solidFill>
                  <a:srgbClr val="000000"/>
                </a:solidFill>
              </a:rPr>
              <a:t> finale</a:t>
            </a:r>
            <a:endParaRPr lang="en-GB" sz="2400" b="1" dirty="0" smtClean="0">
              <a:solidFill>
                <a:srgbClr val="000000"/>
              </a:solidFill>
            </a:endParaRP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smtClean="0">
                <a:solidFill>
                  <a:srgbClr val="000000"/>
                </a:solidFill>
              </a:rPr>
              <a:t>Documentazione</a:t>
            </a:r>
            <a:r>
              <a:rPr lang="en-GB" sz="2400" b="1" dirty="0" smtClean="0">
                <a:solidFill>
                  <a:srgbClr val="000000"/>
                </a:solidFill>
              </a:rPr>
              <a:t> </a:t>
            </a:r>
            <a:r>
              <a:rPr lang="en-GB" sz="2400" b="1" dirty="0" err="1" smtClean="0">
                <a:solidFill>
                  <a:srgbClr val="000000"/>
                </a:solidFill>
              </a:rPr>
              <a:t>delle</a:t>
            </a:r>
            <a:r>
              <a:rPr lang="en-GB" sz="2400" b="1" dirty="0" smtClean="0">
                <a:solidFill>
                  <a:srgbClr val="000000"/>
                </a:solidFill>
              </a:rPr>
              <a:t> </a:t>
            </a:r>
            <a:r>
              <a:rPr lang="en-GB" sz="2400" b="1" dirty="0" err="1" smtClean="0">
                <a:solidFill>
                  <a:srgbClr val="000000"/>
                </a:solidFill>
              </a:rPr>
              <a:t>attività</a:t>
            </a:r>
            <a:r>
              <a:rPr lang="en-GB" sz="2400" b="1" dirty="0" smtClean="0">
                <a:solidFill>
                  <a:srgbClr val="000000"/>
                </a:solidFill>
              </a:rPr>
              <a:t> </a:t>
            </a:r>
            <a:r>
              <a:rPr lang="en-GB" sz="2400" b="1" dirty="0" err="1" smtClean="0">
                <a:solidFill>
                  <a:srgbClr val="000000"/>
                </a:solidFill>
              </a:rPr>
              <a:t>svolte</a:t>
            </a:r>
            <a:r>
              <a:rPr lang="en-GB" sz="2400" b="1" dirty="0" smtClean="0">
                <a:solidFill>
                  <a:srgbClr val="000000"/>
                </a:solidFill>
              </a:rPr>
              <a:t> (</a:t>
            </a:r>
            <a:r>
              <a:rPr lang="en-GB" sz="2400" b="1" dirty="0" err="1" smtClean="0">
                <a:solidFill>
                  <a:srgbClr val="000000"/>
                </a:solidFill>
              </a:rPr>
              <a:t>disegni</a:t>
            </a:r>
            <a:r>
              <a:rPr lang="en-GB" sz="2400" b="1" dirty="0" smtClean="0">
                <a:solidFill>
                  <a:srgbClr val="000000"/>
                </a:solidFill>
              </a:rPr>
              <a:t>, </a:t>
            </a:r>
            <a:r>
              <a:rPr lang="en-GB" sz="2400" b="1" dirty="0" err="1" smtClean="0">
                <a:solidFill>
                  <a:srgbClr val="000000"/>
                </a:solidFill>
              </a:rPr>
              <a:t>costruzione</a:t>
            </a:r>
            <a:r>
              <a:rPr lang="en-GB" sz="2400" b="1" dirty="0" smtClean="0">
                <a:solidFill>
                  <a:srgbClr val="000000"/>
                </a:solidFill>
              </a:rPr>
              <a:t>..., </a:t>
            </a:r>
            <a:r>
              <a:rPr lang="en-GB" sz="2400" b="1" dirty="0" err="1" smtClean="0">
                <a:solidFill>
                  <a:srgbClr val="000000"/>
                </a:solidFill>
              </a:rPr>
              <a:t>giochi</a:t>
            </a:r>
            <a:r>
              <a:rPr lang="en-GB" sz="2400" b="1" dirty="0" smtClean="0">
                <a:solidFill>
                  <a:srgbClr val="000000"/>
                </a:solidFill>
              </a:rPr>
              <a:t> </a:t>
            </a:r>
            <a:r>
              <a:rPr lang="en-GB" sz="2400" b="1" dirty="0" err="1" smtClean="0">
                <a:solidFill>
                  <a:srgbClr val="000000"/>
                </a:solidFill>
              </a:rPr>
              <a:t>di</a:t>
            </a:r>
            <a:r>
              <a:rPr lang="en-GB" sz="2400" b="1" dirty="0" smtClean="0">
                <a:solidFill>
                  <a:srgbClr val="000000"/>
                </a:solidFill>
              </a:rPr>
              <a:t> </a:t>
            </a:r>
            <a:r>
              <a:rPr lang="en-GB" sz="2400" b="1" dirty="0" err="1" smtClean="0">
                <a:solidFill>
                  <a:srgbClr val="000000"/>
                </a:solidFill>
              </a:rPr>
              <a:t>ruolo</a:t>
            </a:r>
            <a:r>
              <a:rPr lang="en-GB" sz="2400" b="1" dirty="0" smtClean="0">
                <a:solidFill>
                  <a:srgbClr val="000000"/>
                </a:solidFill>
              </a:rPr>
              <a:t>...) </a:t>
            </a: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000000"/>
                </a:solidFill>
              </a:rPr>
              <a:t>Conversazione con </a:t>
            </a:r>
            <a:r>
              <a:rPr lang="en-GB" sz="2400" b="1" dirty="0" err="1" smtClean="0">
                <a:solidFill>
                  <a:srgbClr val="000000"/>
                </a:solidFill>
              </a:rPr>
              <a:t>i</a:t>
            </a:r>
            <a:r>
              <a:rPr lang="en-GB" sz="2400" b="1" dirty="0" smtClean="0">
                <a:solidFill>
                  <a:srgbClr val="000000"/>
                </a:solidFill>
              </a:rPr>
              <a:t> bambini</a:t>
            </a: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000000"/>
                </a:solidFill>
              </a:rPr>
              <a:t>Debriefing (</a:t>
            </a:r>
            <a:r>
              <a:rPr lang="en-GB" sz="2400" b="1" dirty="0" err="1" smtClean="0">
                <a:solidFill>
                  <a:srgbClr val="000000"/>
                </a:solidFill>
              </a:rPr>
              <a:t>riflessione</a:t>
            </a:r>
            <a:r>
              <a:rPr lang="en-GB" sz="2400" b="1" dirty="0" smtClean="0">
                <a:solidFill>
                  <a:srgbClr val="000000"/>
                </a:solidFill>
              </a:rPr>
              <a:t> </a:t>
            </a:r>
            <a:r>
              <a:rPr lang="en-GB" sz="2400" b="1" dirty="0" err="1" smtClean="0">
                <a:solidFill>
                  <a:srgbClr val="000000"/>
                </a:solidFill>
              </a:rPr>
              <a:t>sul</a:t>
            </a:r>
            <a:r>
              <a:rPr lang="en-GB" sz="2400" b="1" dirty="0" smtClean="0">
                <a:solidFill>
                  <a:srgbClr val="000000"/>
                </a:solidFill>
              </a:rPr>
              <a:t> </a:t>
            </a:r>
            <a:r>
              <a:rPr lang="en-GB" sz="2400" b="1" dirty="0" err="1" smtClean="0">
                <a:solidFill>
                  <a:srgbClr val="000000"/>
                </a:solidFill>
              </a:rPr>
              <a:t>lavoro</a:t>
            </a:r>
            <a:r>
              <a:rPr lang="en-GB" sz="2400" b="1" dirty="0" smtClean="0">
                <a:solidFill>
                  <a:srgbClr val="000000"/>
                </a:solidFill>
              </a:rPr>
              <a:t> </a:t>
            </a:r>
            <a:r>
              <a:rPr lang="en-GB" sz="2400" b="1" dirty="0" err="1" smtClean="0">
                <a:solidFill>
                  <a:srgbClr val="000000"/>
                </a:solidFill>
              </a:rPr>
              <a:t>svolto</a:t>
            </a:r>
            <a:r>
              <a:rPr lang="en-GB" sz="2400" b="1" dirty="0" smtClean="0">
                <a:solidFill>
                  <a:srgbClr val="000000"/>
                </a:solidFill>
              </a:rPr>
              <a:t>, </a:t>
            </a:r>
            <a:r>
              <a:rPr lang="en-GB" sz="2400" b="1" dirty="0" err="1" smtClean="0">
                <a:solidFill>
                  <a:srgbClr val="000000"/>
                </a:solidFill>
              </a:rPr>
              <a:t>autovalutazione</a:t>
            </a:r>
            <a:r>
              <a:rPr lang="en-GB" sz="2400" b="1" dirty="0" smtClean="0">
                <a:solidFill>
                  <a:srgbClr val="000000"/>
                </a:solidFill>
              </a:rPr>
              <a:t>)</a:t>
            </a:r>
          </a:p>
          <a:p>
            <a:pPr algn="just">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000000"/>
                </a:solidFill>
              </a:rPr>
              <a:t>Circle time</a:t>
            </a:r>
            <a:endParaRPr lang="en-GB" sz="2400" b="1" dirty="0">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79634" y="2967335"/>
            <a:ext cx="184731" cy="923330"/>
          </a:xfrm>
          <a:prstGeom prst="rect">
            <a:avLst/>
          </a:prstGeom>
          <a:noFill/>
        </p:spPr>
        <p:txBody>
          <a:bodyPr wrap="none" lIns="91440" tIns="45720" rIns="91440" bIns="45720">
            <a:spAutoFit/>
          </a:bodyPr>
          <a:lstStyle/>
          <a:p>
            <a:pPr algn="ct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ettangolo 2"/>
          <p:cNvSpPr/>
          <p:nvPr/>
        </p:nvSpPr>
        <p:spPr>
          <a:xfrm>
            <a:off x="629483" y="476672"/>
            <a:ext cx="7885044" cy="2031325"/>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GRIGLIA </a:t>
            </a:r>
            <a:r>
              <a:rPr lang="it-IT"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OSSERVAZIONE</a:t>
            </a:r>
          </a:p>
          <a:p>
            <a:pPr algn="ctr"/>
            <a:r>
              <a:rPr lang="it-IT"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 ogni fase dell’apprendimento)</a:t>
            </a:r>
          </a:p>
          <a:p>
            <a:pPr algn="ctr"/>
            <a:endPar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Tabella 3"/>
          <p:cNvGraphicFramePr>
            <a:graphicFrameLocks noGrp="1"/>
          </p:cNvGraphicFramePr>
          <p:nvPr/>
        </p:nvGraphicFramePr>
        <p:xfrm>
          <a:off x="1331640" y="3212976"/>
          <a:ext cx="6840759" cy="2865120"/>
        </p:xfrm>
        <a:graphic>
          <a:graphicData uri="http://schemas.openxmlformats.org/drawingml/2006/table">
            <a:tbl>
              <a:tblPr firstRow="1" bandRow="1">
                <a:tableStyleId>{00A15C55-8517-42AA-B614-E9B94910E393}</a:tableStyleId>
              </a:tblPr>
              <a:tblGrid>
                <a:gridCol w="2280253"/>
                <a:gridCol w="2280253"/>
                <a:gridCol w="2280253"/>
              </a:tblGrid>
              <a:tr h="370840">
                <a:tc>
                  <a:txBody>
                    <a:bodyPr/>
                    <a:lstStyle/>
                    <a:p>
                      <a:pPr algn="ctr"/>
                      <a:r>
                        <a:rPr lang="it-IT" dirty="0" smtClean="0"/>
                        <a:t>INDICATORI </a:t>
                      </a:r>
                      <a:r>
                        <a:rPr lang="it-IT" dirty="0" err="1" smtClean="0"/>
                        <a:t>DI</a:t>
                      </a:r>
                      <a:r>
                        <a:rPr lang="it-IT" dirty="0" smtClean="0"/>
                        <a:t> COMPETENZA</a:t>
                      </a:r>
                    </a:p>
                  </a:txBody>
                  <a:tcPr/>
                </a:tc>
                <a:tc>
                  <a:txBody>
                    <a:bodyPr/>
                    <a:lstStyle/>
                    <a:p>
                      <a:pPr algn="ctr"/>
                      <a:r>
                        <a:rPr lang="it-IT" dirty="0" smtClean="0"/>
                        <a:t>SI</a:t>
                      </a:r>
                      <a:endParaRPr lang="it-IT" dirty="0"/>
                    </a:p>
                  </a:txBody>
                  <a:tcPr/>
                </a:tc>
                <a:tc>
                  <a:txBody>
                    <a:bodyPr/>
                    <a:lstStyle/>
                    <a:p>
                      <a:pPr algn="ctr"/>
                      <a:r>
                        <a:rPr lang="it-IT" dirty="0" smtClean="0"/>
                        <a:t>DA RAFFORZARE</a:t>
                      </a:r>
                      <a:endParaRPr lang="it-IT" dirty="0"/>
                    </a:p>
                  </a:txBody>
                  <a:tcPr/>
                </a:tc>
              </a:tr>
              <a:tr h="370840">
                <a:tc>
                  <a:txBody>
                    <a:bodyPr/>
                    <a:lstStyle/>
                    <a:p>
                      <a:endParaRPr lang="it-IT" dirty="0"/>
                    </a:p>
                  </a:txBody>
                  <a:tcPr/>
                </a:tc>
                <a:tc>
                  <a:txBody>
                    <a:bodyPr/>
                    <a:lstStyle/>
                    <a:p>
                      <a:endParaRPr lang="it-IT" dirty="0"/>
                    </a:p>
                  </a:txBody>
                  <a:tcPr/>
                </a:tc>
                <a:tc>
                  <a:txBody>
                    <a:bodyPr/>
                    <a:lstStyle/>
                    <a:p>
                      <a:endParaRPr lang="it-IT"/>
                    </a:p>
                  </a:txBody>
                  <a:tcPr/>
                </a:tc>
              </a:tr>
              <a:tr h="370840">
                <a:tc>
                  <a:txBody>
                    <a:bodyPr/>
                    <a:lstStyle/>
                    <a:p>
                      <a:endParaRPr lang="it-IT"/>
                    </a:p>
                  </a:txBody>
                  <a:tcPr/>
                </a:tc>
                <a:tc>
                  <a:txBody>
                    <a:bodyPr/>
                    <a:lstStyle/>
                    <a:p>
                      <a:endParaRPr lang="it-IT" dirty="0"/>
                    </a:p>
                  </a:txBody>
                  <a:tcPr/>
                </a:tc>
                <a:tc>
                  <a:txBody>
                    <a:bodyPr/>
                    <a:lstStyle/>
                    <a:p>
                      <a:endParaRPr lang="it-IT"/>
                    </a:p>
                  </a:txBody>
                  <a:tcPr/>
                </a:tc>
              </a:tr>
              <a:tr h="370840">
                <a:tc>
                  <a:txBody>
                    <a:bodyPr/>
                    <a:lstStyle/>
                    <a:p>
                      <a:endParaRPr lang="it-IT"/>
                    </a:p>
                  </a:txBody>
                  <a:tcPr/>
                </a:tc>
                <a:tc>
                  <a:txBody>
                    <a:bodyPr/>
                    <a:lstStyle/>
                    <a:p>
                      <a:endParaRPr lang="it-IT" dirty="0"/>
                    </a:p>
                  </a:txBody>
                  <a:tcPr/>
                </a:tc>
                <a:tc>
                  <a:txBody>
                    <a:bodyPr/>
                    <a:lstStyle/>
                    <a:p>
                      <a:endParaRPr lang="it-IT"/>
                    </a:p>
                  </a:txBody>
                  <a:tcPr/>
                </a:tc>
              </a:tr>
              <a:tr h="370840">
                <a:tc>
                  <a:txBody>
                    <a:bodyPr/>
                    <a:lstStyle/>
                    <a:p>
                      <a:endParaRPr lang="it-IT"/>
                    </a:p>
                  </a:txBody>
                  <a:tcPr/>
                </a:tc>
                <a:tc>
                  <a:txBody>
                    <a:bodyPr/>
                    <a:lstStyle/>
                    <a:p>
                      <a:endParaRPr lang="it-IT" dirty="0"/>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a:p>
                  </a:txBody>
                  <a:tcPr/>
                </a:tc>
              </a:tr>
              <a:tr h="370840">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
        <p:nvSpPr>
          <p:cNvPr id="5" name="CasellaDiTesto 4"/>
          <p:cNvSpPr txBox="1"/>
          <p:nvPr/>
        </p:nvSpPr>
        <p:spPr>
          <a:xfrm>
            <a:off x="1403648" y="2132856"/>
            <a:ext cx="6048672" cy="830997"/>
          </a:xfrm>
          <a:prstGeom prst="rect">
            <a:avLst/>
          </a:prstGeom>
          <a:noFill/>
        </p:spPr>
        <p:txBody>
          <a:bodyPr wrap="square" rtlCol="0">
            <a:spAutoFit/>
          </a:bodyPr>
          <a:lstStyle/>
          <a:p>
            <a:r>
              <a:rPr lang="it-IT" sz="2400" dirty="0" err="1" smtClean="0"/>
              <a:t>NOME…………</a:t>
            </a:r>
            <a:r>
              <a:rPr lang="it-IT" sz="2400" dirty="0" smtClean="0"/>
              <a:t>.. </a:t>
            </a:r>
            <a:r>
              <a:rPr lang="it-IT" sz="2400" dirty="0" err="1" smtClean="0"/>
              <a:t>COGNOME…………</a:t>
            </a:r>
            <a:r>
              <a:rPr lang="it-IT" sz="2400" dirty="0" smtClean="0"/>
              <a:t>..</a:t>
            </a:r>
          </a:p>
          <a:p>
            <a:r>
              <a:rPr lang="it-IT" sz="2400" dirty="0" err="1" smtClean="0"/>
              <a:t>U.D.A.</a:t>
            </a:r>
            <a:r>
              <a:rPr lang="it-IT" sz="2400" dirty="0" smtClean="0"/>
              <a:t> </a:t>
            </a:r>
            <a:r>
              <a:rPr lang="it-IT" sz="2400" dirty="0" err="1" smtClean="0"/>
              <a:t>…………………………………………</a:t>
            </a:r>
            <a:endParaRPr lang="it-IT" sz="2400" dirty="0"/>
          </a:p>
        </p:txBody>
      </p:sp>
      <p:sp>
        <p:nvSpPr>
          <p:cNvPr id="6" name="Segnaposto numero diapositiva 5"/>
          <p:cNvSpPr>
            <a:spLocks noGrp="1"/>
          </p:cNvSpPr>
          <p:nvPr>
            <p:ph type="sldNum" sz="quarter" idx="12"/>
          </p:nvPr>
        </p:nvSpPr>
        <p:spPr/>
        <p:txBody>
          <a:bodyPr/>
          <a:lstStyle/>
          <a:p>
            <a:fld id="{C6924114-D2F4-4AF4-A287-2109AFB80230}" type="slidenum">
              <a:rPr lang="it-IT" smtClean="0"/>
              <a:pPr/>
              <a:t>34</a:t>
            </a:fld>
            <a:endParaRPr lang="it-IT"/>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35</a:t>
            </a:fld>
            <a:endParaRPr lang="it-IT"/>
          </a:p>
        </p:txBody>
      </p:sp>
      <p:sp>
        <p:nvSpPr>
          <p:cNvPr id="3" name="Rettangolo 2"/>
          <p:cNvSpPr/>
          <p:nvPr/>
        </p:nvSpPr>
        <p:spPr>
          <a:xfrm>
            <a:off x="467544" y="188640"/>
            <a:ext cx="8424936" cy="1754326"/>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AUTOVALUTAZIONE </a:t>
            </a:r>
          </a:p>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DELL’INSEGNANTE</a:t>
            </a:r>
          </a:p>
        </p:txBody>
      </p:sp>
      <p:sp>
        <p:nvSpPr>
          <p:cNvPr id="5" name="CasellaDiTesto 4"/>
          <p:cNvSpPr txBox="1"/>
          <p:nvPr/>
        </p:nvSpPr>
        <p:spPr>
          <a:xfrm>
            <a:off x="323528" y="2132856"/>
            <a:ext cx="8496944" cy="3970318"/>
          </a:xfrm>
          <a:prstGeom prst="rect">
            <a:avLst/>
          </a:prstGeom>
          <a:noFill/>
        </p:spPr>
        <p:txBody>
          <a:bodyPr wrap="square" rtlCol="0">
            <a:spAutoFit/>
          </a:bodyPr>
          <a:lstStyle/>
          <a:p>
            <a:pPr algn="just"/>
            <a:r>
              <a:rPr lang="it-IT" b="1" dirty="0" smtClean="0">
                <a:latin typeface="Arial" pitchFamily="34" charset="0"/>
                <a:cs typeface="Arial" pitchFamily="34" charset="0"/>
              </a:rPr>
              <a:t>Nel corso ed alla fine delle attività programmo di compilare periodicamente una scheda di autovalutazione volta a verificare l’efficacia del mio stile educativo. In tale scheda osserverò i miei atteggiamenti valorizzanti (incoraggio i comportamenti costruttivi, evidenzio verbalmente i comportamenti positivi dei </a:t>
            </a:r>
            <a:r>
              <a:rPr lang="it-IT" b="1" dirty="0" err="1" smtClean="0">
                <a:latin typeface="Arial" pitchFamily="34" charset="0"/>
                <a:cs typeface="Arial" pitchFamily="34" charset="0"/>
              </a:rPr>
              <a:t>bambini…</a:t>
            </a:r>
            <a:r>
              <a:rPr lang="it-IT" b="1" dirty="0" smtClean="0">
                <a:latin typeface="Arial" pitchFamily="34" charset="0"/>
                <a:cs typeface="Arial" pitchFamily="34" charset="0"/>
              </a:rPr>
              <a:t>), la mia disposizione all’ascolto (guardo il bambino che sta parlando, dedico regolarmente del tempo per ascoltare i bambini..), le mie modalità di risoluzione del conflitto tra i bambini (evito di intervenire, li invito a trovare una soluzione da soli..), la mia gestione delle attività didattiche (coinvolgo tutti i bambini, stimolo la loro autonomia, stimolo l’osservazione e la partecipazione..). </a:t>
            </a:r>
          </a:p>
          <a:p>
            <a:pPr algn="just"/>
            <a:r>
              <a:rPr lang="it-IT" b="1" dirty="0" smtClean="0">
                <a:latin typeface="Arial" pitchFamily="34" charset="0"/>
                <a:cs typeface="Arial" pitchFamily="34" charset="0"/>
              </a:rPr>
              <a:t>Prevedo regolari confronti tramite il metodo del “</a:t>
            </a:r>
            <a:r>
              <a:rPr lang="it-IT" b="1" dirty="0" err="1" smtClean="0">
                <a:latin typeface="Arial" pitchFamily="34" charset="0"/>
                <a:cs typeface="Arial" pitchFamily="34" charset="0"/>
              </a:rPr>
              <a:t>Circle</a:t>
            </a:r>
            <a:r>
              <a:rPr lang="it-IT" b="1" dirty="0" smtClean="0">
                <a:latin typeface="Arial" pitchFamily="34" charset="0"/>
                <a:cs typeface="Arial" pitchFamily="34" charset="0"/>
              </a:rPr>
              <a:t> </a:t>
            </a:r>
            <a:r>
              <a:rPr lang="it-IT" b="1" dirty="0" err="1" smtClean="0">
                <a:latin typeface="Arial" pitchFamily="34" charset="0"/>
                <a:cs typeface="Arial" pitchFamily="34" charset="0"/>
              </a:rPr>
              <a:t>time</a:t>
            </a:r>
            <a:r>
              <a:rPr lang="it-IT" b="1" dirty="0" smtClean="0">
                <a:latin typeface="Arial" pitchFamily="34" charset="0"/>
                <a:cs typeface="Arial" pitchFamily="34" charset="0"/>
              </a:rPr>
              <a:t>” per verificare l’interiorizzazione dei contenuti presentati e la compilazione della scheda di valutazione anche da parte dell’altra insegnante di classe che ha modo di osservarmi durante le ore di compresenza. </a:t>
            </a:r>
            <a:endParaRPr lang="it-IT" b="1" dirty="0">
              <a:latin typeface="Arial" pitchFamily="34" charset="0"/>
              <a:cs typeface="Arial" pitchFamily="34" charset="0"/>
            </a:endParaRPr>
          </a:p>
        </p:txBody>
      </p:sp>
      <p:pic>
        <p:nvPicPr>
          <p:cNvPr id="2050" name="Picture 2" descr="donne,elettori,elezioni,governo,persone,politica,servizi civili,urne elettorali,volontari,volontariato,votanti,votare"/>
          <p:cNvPicPr>
            <a:picLocks noChangeAspect="1" noChangeArrowheads="1"/>
          </p:cNvPicPr>
          <p:nvPr/>
        </p:nvPicPr>
        <p:blipFill>
          <a:blip r:embed="rId2" cstate="print"/>
          <a:srcRect l="20000" r="20000"/>
          <a:stretch>
            <a:fillRect/>
          </a:stretch>
        </p:blipFill>
        <p:spPr bwMode="auto">
          <a:xfrm>
            <a:off x="251520" y="0"/>
            <a:ext cx="1296144" cy="206084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2050"/>
                                        </p:tgtEl>
                                        <p:attrNameLst>
                                          <p:attrName>style.color</p:attrName>
                                        </p:attrNameLst>
                                      </p:cBhvr>
                                      <p:to>
                                        <a:schemeClr val="accent2"/>
                                      </p:to>
                                    </p:animClr>
                                    <p:animClr clrSpc="rgb">
                                      <p:cBhvr>
                                        <p:cTn id="7" dur="100" fill="hold"/>
                                        <p:tgtEl>
                                          <p:spTgt spid="2050"/>
                                        </p:tgtEl>
                                        <p:attrNameLst>
                                          <p:attrName>fillcolor</p:attrName>
                                        </p:attrNameLst>
                                      </p:cBhvr>
                                      <p:to>
                                        <a:schemeClr val="accent2"/>
                                      </p:to>
                                    </p:animClr>
                                    <p:set>
                                      <p:cBhvr>
                                        <p:cTn id="8" dur="100" fill="hold"/>
                                        <p:tgtEl>
                                          <p:spTgt spid="2050"/>
                                        </p:tgtEl>
                                        <p:attrNameLst>
                                          <p:attrName>fill.type</p:attrName>
                                        </p:attrNameLst>
                                      </p:cBhvr>
                                      <p:to>
                                        <p:strVal val="solid"/>
                                      </p:to>
                                    </p:set>
                                    <p:set>
                                      <p:cBhvr>
                                        <p:cTn id="9" dur="100" fill="hold"/>
                                        <p:tgtEl>
                                          <p:spTgt spid="2050"/>
                                        </p:tgtEl>
                                        <p:attrNameLst>
                                          <p:attrName>fill.on</p:attrName>
                                        </p:attrNameLst>
                                      </p:cBhvr>
                                      <p:to>
                                        <p:strVal val="true"/>
                                      </p:to>
                                    </p:se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2656"/>
            <a:ext cx="8391080"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BIBLIOGRAFIA E SITOGRAFIA</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5058" name="Picture 2" descr="C:\Users\Sabrina\AppData\Local\Microsoft\Windows\Temporary Internet Files\Content.IE5\AQJFFPZG\MP900446574[1].jpg"/>
          <p:cNvPicPr>
            <a:picLocks noChangeAspect="1" noChangeArrowheads="1"/>
          </p:cNvPicPr>
          <p:nvPr/>
        </p:nvPicPr>
        <p:blipFill>
          <a:blip r:embed="rId2" cstate="print"/>
          <a:srcRect/>
          <a:stretch>
            <a:fillRect/>
          </a:stretch>
        </p:blipFill>
        <p:spPr bwMode="auto">
          <a:xfrm>
            <a:off x="5504479" y="4149081"/>
            <a:ext cx="3388002" cy="2616290"/>
          </a:xfrm>
          <a:prstGeom prst="rect">
            <a:avLst/>
          </a:prstGeom>
          <a:noFill/>
        </p:spPr>
      </p:pic>
      <p:sp>
        <p:nvSpPr>
          <p:cNvPr id="5" name="CasellaDiTesto 4"/>
          <p:cNvSpPr txBox="1"/>
          <p:nvPr/>
        </p:nvSpPr>
        <p:spPr>
          <a:xfrm>
            <a:off x="5508104" y="1340768"/>
            <a:ext cx="3168352" cy="1754326"/>
          </a:xfrm>
          <a:prstGeom prst="rect">
            <a:avLst/>
          </a:prstGeom>
          <a:noFill/>
        </p:spPr>
        <p:txBody>
          <a:bodyPr wrap="square" rtlCol="0">
            <a:spAutoFit/>
          </a:bodyPr>
          <a:lstStyle/>
          <a:p>
            <a:pPr algn="just">
              <a:buFont typeface="Arial" pitchFamily="34" charset="0"/>
              <a:buChar char="•"/>
            </a:pPr>
            <a:r>
              <a:rPr lang="it-IT" dirty="0" smtClean="0"/>
              <a:t>www.maestragemma.com</a:t>
            </a:r>
          </a:p>
          <a:p>
            <a:pPr algn="just">
              <a:buFont typeface="Arial" pitchFamily="34" charset="0"/>
              <a:buChar char="•"/>
            </a:pPr>
            <a:r>
              <a:rPr lang="it-IT" dirty="0" smtClean="0">
                <a:hlinkClick r:id="rId3"/>
              </a:rPr>
              <a:t>www.rosalbacorallo.it</a:t>
            </a:r>
            <a:endParaRPr lang="it-IT" dirty="0" smtClean="0"/>
          </a:p>
          <a:p>
            <a:pPr algn="just">
              <a:buFont typeface="Arial" pitchFamily="34" charset="0"/>
              <a:buChar char="•"/>
            </a:pPr>
            <a:r>
              <a:rPr lang="it-IT" dirty="0" smtClean="0">
                <a:hlinkClick r:id="rId4"/>
              </a:rPr>
              <a:t>www.cdgussago.it</a:t>
            </a:r>
            <a:endParaRPr lang="it-IT" dirty="0" smtClean="0"/>
          </a:p>
          <a:p>
            <a:pPr algn="just">
              <a:buFont typeface="Arial" pitchFamily="34" charset="0"/>
              <a:buChar char="•"/>
            </a:pPr>
            <a:r>
              <a:rPr lang="it-IT" dirty="0" smtClean="0">
                <a:hlinkClick r:id="rId5"/>
              </a:rPr>
              <a:t>www.maestrasabry.it</a:t>
            </a:r>
            <a:endParaRPr lang="it-IT" dirty="0" smtClean="0"/>
          </a:p>
          <a:p>
            <a:pPr algn="just">
              <a:buFont typeface="Arial" pitchFamily="34" charset="0"/>
              <a:buChar char="•"/>
            </a:pPr>
            <a:r>
              <a:rPr lang="it-IT" dirty="0" smtClean="0">
                <a:hlinkClick r:id="rId6"/>
              </a:rPr>
              <a:t>http://www.augurinataleauguri.com</a:t>
            </a:r>
            <a:endParaRPr lang="it-IT" dirty="0"/>
          </a:p>
        </p:txBody>
      </p:sp>
      <p:sp>
        <p:nvSpPr>
          <p:cNvPr id="6" name="Segnaposto numero diapositiva 5"/>
          <p:cNvSpPr>
            <a:spLocks noGrp="1"/>
          </p:cNvSpPr>
          <p:nvPr>
            <p:ph type="sldNum" sz="quarter" idx="12"/>
          </p:nvPr>
        </p:nvSpPr>
        <p:spPr/>
        <p:txBody>
          <a:bodyPr/>
          <a:lstStyle/>
          <a:p>
            <a:fld id="{C6924114-D2F4-4AF4-A287-2109AFB80230}" type="slidenum">
              <a:rPr lang="it-IT" smtClean="0"/>
              <a:pPr/>
              <a:t>36</a:t>
            </a:fld>
            <a:endParaRPr lang="it-IT"/>
          </a:p>
        </p:txBody>
      </p:sp>
      <p:sp>
        <p:nvSpPr>
          <p:cNvPr id="8" name="CasellaDiTesto 7"/>
          <p:cNvSpPr txBox="1"/>
          <p:nvPr/>
        </p:nvSpPr>
        <p:spPr>
          <a:xfrm>
            <a:off x="395536" y="1268760"/>
            <a:ext cx="4608512" cy="2585323"/>
          </a:xfrm>
          <a:prstGeom prst="rect">
            <a:avLst/>
          </a:prstGeom>
          <a:noFill/>
        </p:spPr>
        <p:txBody>
          <a:bodyPr wrap="square" rtlCol="0">
            <a:spAutoFit/>
          </a:bodyPr>
          <a:lstStyle/>
          <a:p>
            <a:pPr>
              <a:buFont typeface="Arial" pitchFamily="34" charset="0"/>
              <a:buChar char="•"/>
            </a:pPr>
            <a:r>
              <a:rPr lang="it-IT" dirty="0" smtClean="0"/>
              <a:t>Guida didattica “Dimmi come mai”, edizioni Del Borgo</a:t>
            </a:r>
          </a:p>
          <a:p>
            <a:pPr>
              <a:buFont typeface="Arial" pitchFamily="34" charset="0"/>
              <a:buChar char="•"/>
            </a:pPr>
            <a:r>
              <a:rPr lang="it-IT" dirty="0" smtClean="0"/>
              <a:t>Guida didattica “Piccole mani”, edizioni “Del Borgo”</a:t>
            </a:r>
          </a:p>
          <a:p>
            <a:pPr>
              <a:buFont typeface="Arial" pitchFamily="34" charset="0"/>
              <a:buChar char="•"/>
            </a:pPr>
            <a:r>
              <a:rPr lang="it-IT" dirty="0" smtClean="0"/>
              <a:t>Guida didattica “Educa </a:t>
            </a:r>
            <a:r>
              <a:rPr lang="it-IT" dirty="0" err="1" smtClean="0"/>
              <a:t>collection</a:t>
            </a:r>
            <a:r>
              <a:rPr lang="it-IT" dirty="0" smtClean="0"/>
              <a:t>, il suono del mare”, edizioni “Mirò”</a:t>
            </a:r>
          </a:p>
          <a:p>
            <a:pPr>
              <a:buFont typeface="Arial" pitchFamily="34" charset="0"/>
              <a:buChar char="•"/>
            </a:pPr>
            <a:r>
              <a:rPr lang="it-IT" dirty="0" smtClean="0"/>
              <a:t>Guida didattica “Facciamo la scuola”, edizioni </a:t>
            </a:r>
            <a:r>
              <a:rPr lang="it-IT" dirty="0" err="1" smtClean="0"/>
              <a:t>Tresei</a:t>
            </a:r>
            <a:endParaRPr lang="it-IT" dirty="0" smtClean="0"/>
          </a:p>
          <a:p>
            <a:pPr>
              <a:buFont typeface="Arial" pitchFamily="34" charset="0"/>
              <a:buChar char="•"/>
            </a:pPr>
            <a:r>
              <a:rPr lang="it-IT" dirty="0" smtClean="0"/>
              <a:t>“Curare con le fiabe”, Manuela </a:t>
            </a:r>
            <a:r>
              <a:rPr lang="it-IT" dirty="0" err="1" smtClean="0"/>
              <a:t>Grieco</a:t>
            </a:r>
            <a:endParaRPr lang="it-I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37</a:t>
            </a:fld>
            <a:endParaRPr lang="it-IT"/>
          </a:p>
        </p:txBody>
      </p:sp>
      <p:sp>
        <p:nvSpPr>
          <p:cNvPr id="3" name="Rettangolo 2"/>
          <p:cNvSpPr/>
          <p:nvPr/>
        </p:nvSpPr>
        <p:spPr>
          <a:xfrm>
            <a:off x="82534" y="188640"/>
            <a:ext cx="9057288" cy="6740307"/>
          </a:xfrm>
          <a:prstGeom prst="rect">
            <a:avLst/>
          </a:prstGeom>
          <a:noFill/>
        </p:spPr>
        <p:txBody>
          <a:bodyPr wrap="none" lIns="91440" tIns="45720" rIns="91440" bIns="45720">
            <a:spAutoFit/>
          </a:bodyPr>
          <a:lstStyle/>
          <a:p>
            <a:pPr algn="ctr"/>
            <a:r>
              <a:rPr lang="it-IT" sz="5400" b="1" cap="none" spc="0" dirty="0" smtClean="0">
                <a:ln w="10541" cmpd="sng">
                  <a:solidFill>
                    <a:schemeClr val="tx1">
                      <a:lumMod val="95000"/>
                      <a:lumOff val="5000"/>
                    </a:schemeClr>
                  </a:solidFill>
                  <a:prstDash val="solid"/>
                </a:ln>
                <a:effectLst/>
                <a:latin typeface="Brush Script MT" pitchFamily="66" charset="0"/>
              </a:rPr>
              <a:t>Conservare lo spirito</a:t>
            </a:r>
          </a:p>
          <a:p>
            <a:pPr algn="ctr"/>
            <a:r>
              <a:rPr lang="it-IT" sz="5400" b="1" dirty="0" smtClean="0">
                <a:ln w="10541" cmpd="sng">
                  <a:solidFill>
                    <a:schemeClr val="tx1">
                      <a:lumMod val="95000"/>
                      <a:lumOff val="5000"/>
                    </a:schemeClr>
                  </a:solidFill>
                  <a:prstDash val="solid"/>
                </a:ln>
                <a:latin typeface="Brush Script MT" pitchFamily="66" charset="0"/>
              </a:rPr>
              <a:t>dell’infanzia dentro di sé per</a:t>
            </a:r>
          </a:p>
          <a:p>
            <a:pPr algn="ctr"/>
            <a:r>
              <a:rPr lang="it-IT" sz="5400" b="1" dirty="0" smtClean="0">
                <a:ln w="10541" cmpd="sng">
                  <a:solidFill>
                    <a:schemeClr val="tx1">
                      <a:lumMod val="95000"/>
                      <a:lumOff val="5000"/>
                    </a:schemeClr>
                  </a:solidFill>
                  <a:prstDash val="solid"/>
                </a:ln>
                <a:latin typeface="Brush Script MT" pitchFamily="66" charset="0"/>
              </a:rPr>
              <a:t>t</a:t>
            </a:r>
            <a:r>
              <a:rPr lang="it-IT" sz="5400" b="1" cap="none" spc="0" dirty="0" smtClean="0">
                <a:ln w="10541" cmpd="sng">
                  <a:solidFill>
                    <a:schemeClr val="tx1">
                      <a:lumMod val="95000"/>
                      <a:lumOff val="5000"/>
                    </a:schemeClr>
                  </a:solidFill>
                  <a:prstDash val="solid"/>
                </a:ln>
                <a:effectLst/>
                <a:latin typeface="Brush Script MT" pitchFamily="66" charset="0"/>
              </a:rPr>
              <a:t>utta la vita vuol dire </a:t>
            </a:r>
          </a:p>
          <a:p>
            <a:pPr algn="ctr"/>
            <a:r>
              <a:rPr lang="it-IT" sz="5400" b="1" dirty="0" smtClean="0">
                <a:ln w="10541" cmpd="sng">
                  <a:solidFill>
                    <a:schemeClr val="tx1">
                      <a:lumMod val="95000"/>
                      <a:lumOff val="5000"/>
                    </a:schemeClr>
                  </a:solidFill>
                  <a:prstDash val="solid"/>
                </a:ln>
                <a:latin typeface="Brush Script MT" pitchFamily="66" charset="0"/>
              </a:rPr>
              <a:t>conservare la curiosità</a:t>
            </a:r>
          </a:p>
          <a:p>
            <a:pPr algn="ctr"/>
            <a:r>
              <a:rPr lang="it-IT" sz="5400" b="1" dirty="0" smtClean="0">
                <a:ln w="10541" cmpd="sng">
                  <a:solidFill>
                    <a:schemeClr val="tx1">
                      <a:lumMod val="95000"/>
                      <a:lumOff val="5000"/>
                    </a:schemeClr>
                  </a:solidFill>
                  <a:prstDash val="solid"/>
                </a:ln>
                <a:latin typeface="Brush Script MT" pitchFamily="66" charset="0"/>
              </a:rPr>
              <a:t>d</a:t>
            </a:r>
            <a:r>
              <a:rPr lang="it-IT" sz="5400" b="1" cap="none" spc="0" dirty="0" smtClean="0">
                <a:ln w="10541" cmpd="sng">
                  <a:solidFill>
                    <a:schemeClr val="tx1">
                      <a:lumMod val="95000"/>
                      <a:lumOff val="5000"/>
                    </a:schemeClr>
                  </a:solidFill>
                  <a:prstDash val="solid"/>
                </a:ln>
                <a:effectLst/>
                <a:latin typeface="Brush Script MT" pitchFamily="66" charset="0"/>
              </a:rPr>
              <a:t>i conoscere, il piacere</a:t>
            </a:r>
          </a:p>
          <a:p>
            <a:pPr algn="ctr"/>
            <a:r>
              <a:rPr lang="it-IT" sz="5400" b="1" dirty="0" smtClean="0">
                <a:ln w="10541" cmpd="sng">
                  <a:solidFill>
                    <a:schemeClr val="tx1">
                      <a:lumMod val="95000"/>
                      <a:lumOff val="5000"/>
                    </a:schemeClr>
                  </a:solidFill>
                  <a:prstDash val="solid"/>
                </a:ln>
                <a:latin typeface="Brush Script MT" pitchFamily="66" charset="0"/>
              </a:rPr>
              <a:t>di capire, la voglia di </a:t>
            </a:r>
          </a:p>
          <a:p>
            <a:pPr algn="ctr"/>
            <a:r>
              <a:rPr lang="it-IT" sz="5400" b="1" dirty="0" smtClean="0">
                <a:ln w="10541" cmpd="sng">
                  <a:solidFill>
                    <a:schemeClr val="tx1">
                      <a:lumMod val="95000"/>
                      <a:lumOff val="5000"/>
                    </a:schemeClr>
                  </a:solidFill>
                  <a:prstDash val="solid"/>
                </a:ln>
                <a:latin typeface="Brush Script MT" pitchFamily="66" charset="0"/>
              </a:rPr>
              <a:t>c</a:t>
            </a:r>
            <a:r>
              <a:rPr lang="it-IT" sz="5400" b="1" cap="none" spc="0" dirty="0" smtClean="0">
                <a:ln w="10541" cmpd="sng">
                  <a:solidFill>
                    <a:schemeClr val="tx1">
                      <a:lumMod val="95000"/>
                      <a:lumOff val="5000"/>
                    </a:schemeClr>
                  </a:solidFill>
                  <a:prstDash val="solid"/>
                </a:ln>
                <a:effectLst/>
                <a:latin typeface="Brush Script MT" pitchFamily="66" charset="0"/>
              </a:rPr>
              <a:t>omunicare.</a:t>
            </a:r>
          </a:p>
          <a:p>
            <a:pPr algn="ctr"/>
            <a:r>
              <a:rPr lang="it-IT" sz="5400" dirty="0" smtClean="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                                      </a:t>
            </a:r>
            <a:r>
              <a:rPr lang="it-IT" sz="4000" dirty="0" smtClean="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rPr>
              <a:t>Bruno Munari</a:t>
            </a:r>
            <a:endParaRPr lang="it-IT" sz="4000"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20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20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20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20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20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abrina\AppData\Local\Microsoft\Windows\Temporary Internet Files\Content.IE5\KNDPQSRR\MP900424390[1].jpg"/>
          <p:cNvPicPr>
            <a:picLocks noChangeAspect="1" noChangeArrowheads="1"/>
          </p:cNvPicPr>
          <p:nvPr/>
        </p:nvPicPr>
        <p:blipFill>
          <a:blip r:embed="rId2" cstate="print"/>
          <a:srcRect/>
          <a:stretch>
            <a:fillRect/>
          </a:stretch>
        </p:blipFill>
        <p:spPr bwMode="auto">
          <a:xfrm>
            <a:off x="755576" y="2204864"/>
            <a:ext cx="4680519" cy="4425827"/>
          </a:xfrm>
          <a:prstGeom prst="rect">
            <a:avLst/>
          </a:prstGeom>
          <a:noFill/>
        </p:spPr>
      </p:pic>
      <p:sp>
        <p:nvSpPr>
          <p:cNvPr id="4" name="Fumetto 4 3"/>
          <p:cNvSpPr/>
          <p:nvPr/>
        </p:nvSpPr>
        <p:spPr>
          <a:xfrm rot="1747092">
            <a:off x="3062417" y="670402"/>
            <a:ext cx="6291187" cy="2924908"/>
          </a:xfrm>
          <a:prstGeom prst="cloudCallout">
            <a:avLst>
              <a:gd name="adj1" fmla="val -27353"/>
              <a:gd name="adj2" fmla="val 11444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rot="1353758">
            <a:off x="3860133" y="1189576"/>
            <a:ext cx="481664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GRAZIE PER L’ATTENZIONE!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egnaposto numero diapositiva 4"/>
          <p:cNvSpPr>
            <a:spLocks noGrp="1"/>
          </p:cNvSpPr>
          <p:nvPr>
            <p:ph type="sldNum" sz="quarter" idx="12"/>
          </p:nvPr>
        </p:nvSpPr>
        <p:spPr/>
        <p:txBody>
          <a:bodyPr/>
          <a:lstStyle/>
          <a:p>
            <a:fld id="{C6924114-D2F4-4AF4-A287-2109AFB80230}" type="slidenum">
              <a:rPr lang="it-IT" smtClean="0"/>
              <a:pPr/>
              <a:t>38</a:t>
            </a:fld>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par>
                                <p:cTn id="8" presetID="16" presetClass="entr" presetSubtype="26"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barn(inHorizontal)">
                                      <p:cBhvr>
                                        <p:cTn id="10"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C:\Users\Sabrina\AppData\Local\Microsoft\Windows\Temporary Internet Files\Content.IE5\SPQNVOBW\MC900391424[1].wmf"/>
          <p:cNvPicPr>
            <a:picLocks noChangeAspect="1" noChangeArrowheads="1"/>
          </p:cNvPicPr>
          <p:nvPr/>
        </p:nvPicPr>
        <p:blipFill>
          <a:blip r:embed="rId2" cstate="print"/>
          <a:srcRect/>
          <a:stretch>
            <a:fillRect/>
          </a:stretch>
        </p:blipFill>
        <p:spPr bwMode="auto">
          <a:xfrm>
            <a:off x="7308304" y="404664"/>
            <a:ext cx="1335938" cy="1818742"/>
          </a:xfrm>
          <a:prstGeom prst="rect">
            <a:avLst/>
          </a:prstGeom>
          <a:noFill/>
        </p:spPr>
      </p:pic>
      <p:sp>
        <p:nvSpPr>
          <p:cNvPr id="3" name="Rettangolo 2"/>
          <p:cNvSpPr/>
          <p:nvPr/>
        </p:nvSpPr>
        <p:spPr>
          <a:xfrm>
            <a:off x="2582641" y="0"/>
            <a:ext cx="3978718" cy="1754326"/>
          </a:xfrm>
          <a:prstGeom prst="rect">
            <a:avLst/>
          </a:prstGeom>
          <a:noFill/>
        </p:spPr>
        <p:txBody>
          <a:bodyPr wrap="square" lIns="91440" tIns="45720" rIns="91440" bIns="45720">
            <a:spAutoFit/>
          </a:bodyPr>
          <a:lstStyle/>
          <a:p>
            <a:pPr algn="ctr"/>
            <a:endPar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TRACCIA</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Segnaposto numero diapositiva 3"/>
          <p:cNvSpPr>
            <a:spLocks noGrp="1"/>
          </p:cNvSpPr>
          <p:nvPr>
            <p:ph type="sldNum" sz="quarter" idx="12"/>
          </p:nvPr>
        </p:nvSpPr>
        <p:spPr/>
        <p:txBody>
          <a:bodyPr/>
          <a:lstStyle/>
          <a:p>
            <a:fld id="{C6924114-D2F4-4AF4-A287-2109AFB80230}" type="slidenum">
              <a:rPr lang="it-IT" smtClean="0"/>
              <a:pPr/>
              <a:t>4</a:t>
            </a:fld>
            <a:endParaRPr lang="it-IT"/>
          </a:p>
        </p:txBody>
      </p:sp>
      <p:sp>
        <p:nvSpPr>
          <p:cNvPr id="6" name="Esplosione 2 5"/>
          <p:cNvSpPr/>
          <p:nvPr/>
        </p:nvSpPr>
        <p:spPr>
          <a:xfrm>
            <a:off x="323528" y="1484784"/>
            <a:ext cx="8820472" cy="5373216"/>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rot="21143302">
            <a:off x="1793836" y="3622459"/>
            <a:ext cx="8424936" cy="1015663"/>
          </a:xfrm>
          <a:prstGeom prst="rect">
            <a:avLst/>
          </a:prstGeom>
          <a:noFill/>
        </p:spPr>
        <p:txBody>
          <a:bodyPr wrap="square" rtlCol="0">
            <a:spAutoFit/>
          </a:bodyPr>
          <a:lstStyle/>
          <a:p>
            <a:pPr algn="just"/>
            <a:r>
              <a:rPr lang="it-IT" sz="2000" dirty="0" smtClean="0">
                <a:latin typeface="Arial" pitchFamily="34" charset="0"/>
                <a:cs typeface="Arial" pitchFamily="34" charset="0"/>
              </a:rPr>
              <a:t>Quali progettualità educative sono, a suo avviso, </a:t>
            </a:r>
          </a:p>
          <a:p>
            <a:pPr algn="just"/>
            <a:r>
              <a:rPr lang="it-IT" sz="2000" dirty="0" smtClean="0">
                <a:latin typeface="Arial" pitchFamily="34" charset="0"/>
                <a:cs typeface="Arial" pitchFamily="34" charset="0"/>
              </a:rPr>
              <a:t>alla base dello sviluppo di comportamenti </a:t>
            </a:r>
          </a:p>
          <a:p>
            <a:pPr algn="just"/>
            <a:r>
              <a:rPr lang="it-IT" sz="2000" dirty="0" smtClean="0">
                <a:latin typeface="Arial" pitchFamily="34" charset="0"/>
                <a:cs typeface="Arial" pitchFamily="34" charset="0"/>
              </a:rPr>
              <a:t>etici nei bambini?</a:t>
            </a:r>
            <a:endParaRPr lang="it-IT" sz="2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C6924114-D2F4-4AF4-A287-2109AFB80230}" type="slidenum">
              <a:rPr lang="it-IT" smtClean="0"/>
              <a:pPr/>
              <a:t>5</a:t>
            </a:fld>
            <a:endParaRPr lang="it-IT"/>
          </a:p>
        </p:txBody>
      </p:sp>
      <p:sp>
        <p:nvSpPr>
          <p:cNvPr id="3" name="Rettangolo 2"/>
          <p:cNvSpPr/>
          <p:nvPr/>
        </p:nvSpPr>
        <p:spPr>
          <a:xfrm>
            <a:off x="1235227" y="260648"/>
            <a:ext cx="6684522" cy="2308324"/>
          </a:xfrm>
          <a:prstGeom prst="rect">
            <a:avLst/>
          </a:prstGeom>
          <a:noFill/>
        </p:spPr>
        <p:txBody>
          <a:bodyPr wrap="none" lIns="91440" tIns="45720" rIns="91440" bIns="45720">
            <a:spAutoFit/>
          </a:bodyPr>
          <a:lstStyle/>
          <a:p>
            <a:pPr algn="ct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AUTORI </a:t>
            </a:r>
            <a:r>
              <a:rPr lang="it-IT" sz="4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a:t>
            </a: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RIFERIMENTO </a:t>
            </a:r>
          </a:p>
          <a:p>
            <a:pPr algn="ct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NELL’ELABORAZIONE</a:t>
            </a:r>
          </a:p>
          <a:p>
            <a:pPr algn="ct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DELLE ATTIVITA’</a:t>
            </a:r>
            <a:endParaRPr lang="it-IT"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CasellaDiTesto 3"/>
          <p:cNvSpPr txBox="1"/>
          <p:nvPr/>
        </p:nvSpPr>
        <p:spPr>
          <a:xfrm>
            <a:off x="395536" y="3140968"/>
            <a:ext cx="8424936" cy="1754326"/>
          </a:xfrm>
          <a:prstGeom prst="rect">
            <a:avLst/>
          </a:prstGeom>
          <a:noFill/>
        </p:spPr>
        <p:txBody>
          <a:bodyPr wrap="square" rtlCol="0">
            <a:spAutoFit/>
          </a:bodyPr>
          <a:lstStyle/>
          <a:p>
            <a:pPr algn="just">
              <a:buFont typeface="Arial" pitchFamily="34" charset="0"/>
              <a:buChar char="•"/>
            </a:pPr>
            <a:r>
              <a:rPr lang="it-IT" dirty="0" err="1" smtClean="0">
                <a:latin typeface="Arial" pitchFamily="34" charset="0"/>
                <a:cs typeface="Arial" pitchFamily="34" charset="0"/>
              </a:rPr>
              <a:t>Piaget</a:t>
            </a:r>
            <a:r>
              <a:rPr lang="it-IT" dirty="0" smtClean="0">
                <a:latin typeface="Arial" pitchFamily="34" charset="0"/>
                <a:cs typeface="Arial" pitchFamily="34" charset="0"/>
              </a:rPr>
              <a:t> (anomia, realismo morale, relativismo morale)</a:t>
            </a:r>
          </a:p>
          <a:p>
            <a:pPr algn="just">
              <a:buFont typeface="Arial" pitchFamily="34" charset="0"/>
              <a:buChar char="•"/>
            </a:pPr>
            <a:r>
              <a:rPr lang="it-IT" dirty="0" smtClean="0">
                <a:latin typeface="Arial" pitchFamily="34" charset="0"/>
                <a:cs typeface="Arial" pitchFamily="34" charset="0"/>
              </a:rPr>
              <a:t>Freud (principio di piacere vs principio di realtà)</a:t>
            </a:r>
          </a:p>
          <a:p>
            <a:pPr algn="just">
              <a:buFont typeface="Arial" pitchFamily="34" charset="0"/>
              <a:buChar char="•"/>
            </a:pPr>
            <a:r>
              <a:rPr lang="it-IT" dirty="0" smtClean="0">
                <a:latin typeface="Arial" pitchFamily="34" charset="0"/>
                <a:cs typeface="Arial" pitchFamily="34" charset="0"/>
              </a:rPr>
              <a:t>Gardner (intelligenza </a:t>
            </a:r>
            <a:r>
              <a:rPr lang="it-IT" dirty="0" err="1" smtClean="0">
                <a:latin typeface="Arial" pitchFamily="34" charset="0"/>
                <a:cs typeface="Arial" pitchFamily="34" charset="0"/>
              </a:rPr>
              <a:t>intrapersonale</a:t>
            </a:r>
            <a:r>
              <a:rPr lang="it-IT" dirty="0" smtClean="0">
                <a:latin typeface="Arial" pitchFamily="34" charset="0"/>
                <a:cs typeface="Arial" pitchFamily="34" charset="0"/>
              </a:rPr>
              <a:t> e interpersonale)</a:t>
            </a:r>
          </a:p>
          <a:p>
            <a:pPr algn="just">
              <a:buFont typeface="Arial" pitchFamily="34" charset="0"/>
              <a:buChar char="•"/>
            </a:pPr>
            <a:r>
              <a:rPr lang="it-IT" dirty="0" err="1" smtClean="0">
                <a:latin typeface="Arial" pitchFamily="34" charset="0"/>
                <a:cs typeface="Arial" pitchFamily="34" charset="0"/>
              </a:rPr>
              <a:t>Kohlberg</a:t>
            </a:r>
            <a:r>
              <a:rPr lang="it-IT" dirty="0" smtClean="0">
                <a:latin typeface="Arial" pitchFamily="34" charset="0"/>
                <a:cs typeface="Arial" pitchFamily="34" charset="0"/>
              </a:rPr>
              <a:t> (morale </a:t>
            </a:r>
            <a:r>
              <a:rPr lang="it-IT" dirty="0" err="1" smtClean="0">
                <a:latin typeface="Arial" pitchFamily="34" charset="0"/>
                <a:cs typeface="Arial" pitchFamily="34" charset="0"/>
              </a:rPr>
              <a:t>preconvenzionale</a:t>
            </a:r>
            <a:r>
              <a:rPr lang="it-IT" dirty="0" smtClean="0">
                <a:latin typeface="Arial" pitchFamily="34" charset="0"/>
                <a:cs typeface="Arial" pitchFamily="34" charset="0"/>
              </a:rPr>
              <a:t>, convenzionale, post convenzionale)</a:t>
            </a:r>
          </a:p>
          <a:p>
            <a:pPr algn="just">
              <a:buFont typeface="Arial" pitchFamily="34" charset="0"/>
              <a:buChar char="•"/>
            </a:pPr>
            <a:r>
              <a:rPr lang="it-IT" dirty="0" err="1" smtClean="0">
                <a:latin typeface="Arial" pitchFamily="34" charset="0"/>
                <a:cs typeface="Arial" pitchFamily="34" charset="0"/>
              </a:rPr>
              <a:t>Goleman</a:t>
            </a:r>
            <a:r>
              <a:rPr lang="it-IT" dirty="0" smtClean="0">
                <a:latin typeface="Arial" pitchFamily="34" charset="0"/>
                <a:cs typeface="Arial" pitchFamily="34" charset="0"/>
              </a:rPr>
              <a:t> (intelligenza emotiva )</a:t>
            </a:r>
          </a:p>
          <a:p>
            <a:pPr algn="just">
              <a:buFont typeface="Arial" pitchFamily="34" charset="0"/>
              <a:buChar char="•"/>
            </a:pPr>
            <a:r>
              <a:rPr lang="it-IT" dirty="0" smtClean="0">
                <a:latin typeface="Arial" pitchFamily="34" charset="0"/>
                <a:cs typeface="Arial" pitchFamily="34" charset="0"/>
              </a:rPr>
              <a:t>Munari (laboratorio)</a:t>
            </a:r>
            <a:endParaRPr lang="it-IT"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226" y="476672"/>
            <a:ext cx="9284466"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COMPOSIZIONE DELLA SEZIONE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C:\Users\Sabrina\AppData\Local\Microsoft\Windows\Temporary Internet Files\Content.IE5\BGSJRSGR\MP900262689[1].jpg"/>
          <p:cNvPicPr>
            <a:picLocks noChangeAspect="1" noChangeArrowheads="1"/>
          </p:cNvPicPr>
          <p:nvPr/>
        </p:nvPicPr>
        <p:blipFill>
          <a:blip r:embed="rId2" cstate="print"/>
          <a:srcRect/>
          <a:stretch>
            <a:fillRect/>
          </a:stretch>
        </p:blipFill>
        <p:spPr bwMode="auto">
          <a:xfrm>
            <a:off x="2771800" y="4431792"/>
            <a:ext cx="3657600" cy="2426208"/>
          </a:xfrm>
          <a:prstGeom prst="rect">
            <a:avLst/>
          </a:prstGeom>
          <a:noFill/>
        </p:spPr>
      </p:pic>
      <p:sp>
        <p:nvSpPr>
          <p:cNvPr id="4" name="Segnaposto numero diapositiva 3"/>
          <p:cNvSpPr>
            <a:spLocks noGrp="1"/>
          </p:cNvSpPr>
          <p:nvPr>
            <p:ph type="sldNum" sz="quarter" idx="12"/>
          </p:nvPr>
        </p:nvSpPr>
        <p:spPr/>
        <p:txBody>
          <a:bodyPr/>
          <a:lstStyle/>
          <a:p>
            <a:fld id="{C6924114-D2F4-4AF4-A287-2109AFB80230}" type="slidenum">
              <a:rPr lang="it-IT" smtClean="0"/>
              <a:pPr/>
              <a:t>6</a:t>
            </a:fld>
            <a:endParaRPr lang="it-IT"/>
          </a:p>
        </p:txBody>
      </p:sp>
      <p:sp>
        <p:nvSpPr>
          <p:cNvPr id="5" name="CasellaDiTesto 4"/>
          <p:cNvSpPr txBox="1"/>
          <p:nvPr/>
        </p:nvSpPr>
        <p:spPr>
          <a:xfrm>
            <a:off x="179512" y="1484784"/>
            <a:ext cx="8784976" cy="2308324"/>
          </a:xfrm>
          <a:prstGeom prst="rect">
            <a:avLst/>
          </a:prstGeom>
          <a:noFill/>
        </p:spPr>
        <p:txBody>
          <a:bodyPr wrap="square" rtlCol="0">
            <a:spAutoFit/>
          </a:bodyPr>
          <a:lstStyle/>
          <a:p>
            <a:pPr algn="just"/>
            <a:r>
              <a:rPr lang="it-IT" sz="2400" dirty="0" smtClean="0">
                <a:latin typeface="Arial" pitchFamily="34" charset="0"/>
                <a:cs typeface="Arial" pitchFamily="34" charset="0"/>
              </a:rPr>
              <a:t>La sezione è composta da 19 bambini di età omogenea (5 anni) . In classe sono inoltre presenti Arianna e Simone: Arianna presenta un lieve disturbo del linguaggio e Simone vive in condizione di grave difficoltà economica associata ad una condizione di povertà socio-culturale: si riscontrano nervosismo, aggressività e difficoltà a mantenere l’attenzione. </a:t>
            </a:r>
            <a:endParaRPr lang="it-IT" sz="24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07037" y="260648"/>
            <a:ext cx="6329938"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BAMBINI STRANIERI</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2530" name="Picture 2" descr="C:\Users\Sabrina\AppData\Local\Microsoft\Windows\Temporary Internet Files\Content.IE5\SPQNVOBW\MP900409657[1].jpg"/>
          <p:cNvPicPr>
            <a:picLocks noChangeAspect="1" noChangeArrowheads="1"/>
          </p:cNvPicPr>
          <p:nvPr/>
        </p:nvPicPr>
        <p:blipFill>
          <a:blip r:embed="rId2" cstate="print"/>
          <a:srcRect/>
          <a:stretch>
            <a:fillRect/>
          </a:stretch>
        </p:blipFill>
        <p:spPr bwMode="auto">
          <a:xfrm>
            <a:off x="0" y="3860837"/>
            <a:ext cx="1999084" cy="2997163"/>
          </a:xfrm>
          <a:prstGeom prst="rect">
            <a:avLst/>
          </a:prstGeom>
          <a:noFill/>
        </p:spPr>
      </p:pic>
      <p:pic>
        <p:nvPicPr>
          <p:cNvPr id="22531" name="Picture 3" descr="C:\Users\Sabrina\AppData\Local\Microsoft\Windows\Temporary Internet Files\Content.IE5\BGSJRSGR\MC900305579[1].wmf"/>
          <p:cNvPicPr>
            <a:picLocks noChangeAspect="1" noChangeArrowheads="1"/>
          </p:cNvPicPr>
          <p:nvPr/>
        </p:nvPicPr>
        <p:blipFill>
          <a:blip r:embed="rId3" cstate="print"/>
          <a:srcRect/>
          <a:stretch>
            <a:fillRect/>
          </a:stretch>
        </p:blipFill>
        <p:spPr bwMode="auto">
          <a:xfrm>
            <a:off x="7330745" y="764704"/>
            <a:ext cx="1813255" cy="1825142"/>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7</a:t>
            </a:fld>
            <a:endParaRPr lang="it-IT"/>
          </a:p>
        </p:txBody>
      </p:sp>
      <p:sp>
        <p:nvSpPr>
          <p:cNvPr id="6" name="CasellaDiTesto 5"/>
          <p:cNvSpPr txBox="1"/>
          <p:nvPr/>
        </p:nvSpPr>
        <p:spPr>
          <a:xfrm>
            <a:off x="395536" y="1484784"/>
            <a:ext cx="8496944" cy="4524315"/>
          </a:xfrm>
          <a:prstGeom prst="rect">
            <a:avLst/>
          </a:prstGeom>
          <a:noFill/>
        </p:spPr>
        <p:txBody>
          <a:bodyPr wrap="square" rtlCol="0">
            <a:spAutoFit/>
          </a:bodyPr>
          <a:lstStyle/>
          <a:p>
            <a:pPr algn="just"/>
            <a:r>
              <a:rPr lang="it-IT" sz="2400" dirty="0" smtClean="0">
                <a:latin typeface="Arial" pitchFamily="34" charset="0"/>
                <a:cs typeface="Arial" pitchFamily="34" charset="0"/>
              </a:rPr>
              <a:t>Nella sezione sono presenti due bambini </a:t>
            </a:r>
          </a:p>
          <a:p>
            <a:pPr algn="just"/>
            <a:r>
              <a:rPr lang="it-IT" sz="2400" dirty="0" smtClean="0">
                <a:latin typeface="Arial" pitchFamily="34" charset="0"/>
                <a:cs typeface="Arial" pitchFamily="34" charset="0"/>
              </a:rPr>
              <a:t>stranieri: Mohamed e </a:t>
            </a:r>
            <a:r>
              <a:rPr lang="it-IT" sz="2400" dirty="0" err="1" smtClean="0">
                <a:latin typeface="Arial" pitchFamily="34" charset="0"/>
                <a:cs typeface="Arial" pitchFamily="34" charset="0"/>
              </a:rPr>
              <a:t>Amira</a:t>
            </a:r>
            <a:r>
              <a:rPr lang="it-IT" sz="2400" dirty="0" smtClean="0">
                <a:latin typeface="Arial" pitchFamily="34" charset="0"/>
                <a:cs typeface="Arial" pitchFamily="34" charset="0"/>
              </a:rPr>
              <a:t>. </a:t>
            </a:r>
          </a:p>
          <a:p>
            <a:pPr algn="just"/>
            <a:r>
              <a:rPr lang="it-IT" sz="2400" dirty="0" smtClean="0">
                <a:latin typeface="Arial" pitchFamily="34" charset="0"/>
                <a:cs typeface="Arial" pitchFamily="34" charset="0"/>
              </a:rPr>
              <a:t>Mohamed è un bambino senegalese immigrato </a:t>
            </a:r>
          </a:p>
          <a:p>
            <a:pPr algn="just"/>
            <a:r>
              <a:rPr lang="it-IT" sz="2400" dirty="0" smtClean="0">
                <a:latin typeface="Arial" pitchFamily="34" charset="0"/>
                <a:cs typeface="Arial" pitchFamily="34" charset="0"/>
              </a:rPr>
              <a:t>in Italia l’anno scorso. Parla l’italiano con qualche difficoltà ma comprende molto bene ciò che gli viene detto.</a:t>
            </a:r>
          </a:p>
          <a:p>
            <a:pPr algn="just"/>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Amira</a:t>
            </a:r>
            <a:r>
              <a:rPr lang="it-IT" sz="2400" dirty="0" smtClean="0">
                <a:latin typeface="Arial" pitchFamily="34" charset="0"/>
                <a:cs typeface="Arial" pitchFamily="34" charset="0"/>
              </a:rPr>
              <a:t> è una bambina albanese. E’ arrivata in</a:t>
            </a:r>
          </a:p>
          <a:p>
            <a:pPr algn="just"/>
            <a:r>
              <a:rPr lang="it-IT" sz="2400" dirty="0" smtClean="0">
                <a:latin typeface="Arial" pitchFamily="34" charset="0"/>
                <a:cs typeface="Arial" pitchFamily="34" charset="0"/>
              </a:rPr>
              <a:t>                   Italia quando aveva pochi mesi: parla e  </a:t>
            </a:r>
          </a:p>
          <a:p>
            <a:pPr algn="just"/>
            <a:r>
              <a:rPr lang="it-IT" sz="2400" dirty="0" smtClean="0">
                <a:latin typeface="Arial" pitchFamily="34" charset="0"/>
                <a:cs typeface="Arial" pitchFamily="34" charset="0"/>
              </a:rPr>
              <a:t>                   comprende molto bene l’italiano perché è </a:t>
            </a:r>
          </a:p>
          <a:p>
            <a:pPr algn="just"/>
            <a:r>
              <a:rPr lang="it-IT" sz="2400" dirty="0" smtClean="0">
                <a:latin typeface="Arial" pitchFamily="34" charset="0"/>
                <a:cs typeface="Arial" pitchFamily="34" charset="0"/>
              </a:rPr>
              <a:t>                   stata subito inserita in società (asilo nido, </a:t>
            </a:r>
          </a:p>
          <a:p>
            <a:pPr algn="just"/>
            <a:r>
              <a:rPr lang="it-IT" sz="2400" dirty="0" smtClean="0">
                <a:latin typeface="Arial" pitchFamily="34" charset="0"/>
                <a:cs typeface="Arial" pitchFamily="34" charset="0"/>
              </a:rPr>
              <a:t>                   corsi di psicomotricità di gruppo, acquaticità).</a:t>
            </a:r>
          </a:p>
          <a:p>
            <a:pPr algn="just"/>
            <a:r>
              <a:rPr lang="it-IT" sz="2400" dirty="0" smtClean="0">
                <a:latin typeface="Arial" pitchFamily="34" charset="0"/>
                <a:cs typeface="Arial" pitchFamily="34" charset="0"/>
              </a:rPr>
              <a:t>                   </a:t>
            </a:r>
          </a:p>
          <a:p>
            <a:endParaRPr lang="it-IT" sz="24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right)">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64619" y="332656"/>
            <a:ext cx="6414769"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ANALISI </a:t>
            </a:r>
            <a:r>
              <a:rPr lang="it-IT"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PARTENZA</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1507" name="Picture 3" descr="C:\Users\Sabrina\AppData\Local\Microsoft\Windows\Temporary Internet Files\Content.IE5\BD582JB0\MC900292278[1].wmf"/>
          <p:cNvPicPr>
            <a:picLocks noChangeAspect="1" noChangeArrowheads="1"/>
          </p:cNvPicPr>
          <p:nvPr/>
        </p:nvPicPr>
        <p:blipFill>
          <a:blip r:embed="rId2" cstate="print"/>
          <a:srcRect/>
          <a:stretch>
            <a:fillRect/>
          </a:stretch>
        </p:blipFill>
        <p:spPr bwMode="auto">
          <a:xfrm>
            <a:off x="6948264" y="4941168"/>
            <a:ext cx="1805940" cy="1583048"/>
          </a:xfrm>
          <a:prstGeom prst="rect">
            <a:avLst/>
          </a:prstGeom>
          <a:noFill/>
        </p:spPr>
      </p:pic>
      <p:pic>
        <p:nvPicPr>
          <p:cNvPr id="21508" name="Picture 4" descr="C:\Users\Sabrina\AppData\Local\Microsoft\Windows\Temporary Internet Files\Content.IE5\6CJZZQ5Q\MC900410605[1].wmf"/>
          <p:cNvPicPr>
            <a:picLocks noChangeAspect="1" noChangeArrowheads="1"/>
          </p:cNvPicPr>
          <p:nvPr/>
        </p:nvPicPr>
        <p:blipFill>
          <a:blip r:embed="rId3" cstate="print"/>
          <a:srcRect/>
          <a:stretch>
            <a:fillRect/>
          </a:stretch>
        </p:blipFill>
        <p:spPr bwMode="auto">
          <a:xfrm>
            <a:off x="0" y="1052736"/>
            <a:ext cx="1227716" cy="1008112"/>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8</a:t>
            </a:fld>
            <a:endParaRPr lang="it-IT"/>
          </a:p>
        </p:txBody>
      </p:sp>
      <p:sp>
        <p:nvSpPr>
          <p:cNvPr id="6" name="CasellaDiTesto 5"/>
          <p:cNvSpPr txBox="1"/>
          <p:nvPr/>
        </p:nvSpPr>
        <p:spPr>
          <a:xfrm>
            <a:off x="1259632" y="1628800"/>
            <a:ext cx="6984776" cy="3785652"/>
          </a:xfrm>
          <a:prstGeom prst="rect">
            <a:avLst/>
          </a:prstGeom>
          <a:noFill/>
        </p:spPr>
        <p:txBody>
          <a:bodyPr wrap="square" rtlCol="0">
            <a:spAutoFit/>
          </a:bodyPr>
          <a:lstStyle/>
          <a:p>
            <a:pPr algn="just"/>
            <a:r>
              <a:rPr lang="it-IT" sz="2400" dirty="0" smtClean="0">
                <a:latin typeface="Arial" pitchFamily="34" charset="0"/>
                <a:cs typeface="Arial" pitchFamily="34" charset="0"/>
              </a:rPr>
              <a:t>Il gruppo è molto affiatato: i bambini si conoscono ormai da tre anni ed hanno imparato a conoscersi ed a relazionarsi gli uni con gli altri. Anche con Mohamed, inserito l’anno scorso, hanno stretto tutti un bel rapporto comunicando con lui inizialmente tramite i gesti ed il gioco (e, quindi, facilitandolo nella comprensione del linguaggio) e in un secondo momento aiutandolo ad esprimersi quando era difficile comprendere quello che </a:t>
            </a:r>
          </a:p>
          <a:p>
            <a:pPr algn="just"/>
            <a:r>
              <a:rPr lang="it-IT" sz="2400" dirty="0" smtClean="0">
                <a:latin typeface="Arial" pitchFamily="34" charset="0"/>
                <a:cs typeface="Arial" pitchFamily="34" charset="0"/>
              </a:rPr>
              <a:t>diceva.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additive="base">
                                        <p:cTn id="11" dur="500" fill="hold"/>
                                        <p:tgtEl>
                                          <p:spTgt spid="21508"/>
                                        </p:tgtEl>
                                        <p:attrNameLst>
                                          <p:attrName>ppt_x</p:attrName>
                                        </p:attrNameLst>
                                      </p:cBhvr>
                                      <p:tavLst>
                                        <p:tav tm="0">
                                          <p:val>
                                            <p:strVal val="#ppt_x"/>
                                          </p:val>
                                        </p:tav>
                                        <p:tav tm="100000">
                                          <p:val>
                                            <p:strVal val="#ppt_x"/>
                                          </p:val>
                                        </p:tav>
                                      </p:tavLst>
                                    </p:anim>
                                    <p:anim calcmode="lin" valueType="num">
                                      <p:cBhvr additive="base">
                                        <p:cTn id="12" dur="500" fill="hold"/>
                                        <p:tgtEl>
                                          <p:spTgt spid="21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48664" y="404664"/>
            <a:ext cx="5446684"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REQUISITI</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3554" name="Picture 2" descr="C:\Users\Sabrina\AppData\Local\Microsoft\Windows\Temporary Internet Files\Content.IE5\558QGQ0Y\MC900349091[1].wmf"/>
          <p:cNvPicPr>
            <a:picLocks noChangeAspect="1" noChangeArrowheads="1"/>
          </p:cNvPicPr>
          <p:nvPr/>
        </p:nvPicPr>
        <p:blipFill>
          <a:blip r:embed="rId2" cstate="print"/>
          <a:srcRect/>
          <a:stretch>
            <a:fillRect/>
          </a:stretch>
        </p:blipFill>
        <p:spPr bwMode="auto">
          <a:xfrm>
            <a:off x="7904988" y="4797152"/>
            <a:ext cx="1239012" cy="1840687"/>
          </a:xfrm>
          <a:prstGeom prst="rect">
            <a:avLst/>
          </a:prstGeom>
          <a:noFill/>
        </p:spPr>
      </p:pic>
      <p:pic>
        <p:nvPicPr>
          <p:cNvPr id="23555" name="Picture 3" descr="C:\Users\Sabrina\AppData\Local\Microsoft\Windows\Temporary Internet Files\Content.IE5\AQJFFPZG\MC900438247[1].wmf"/>
          <p:cNvPicPr>
            <a:picLocks noChangeAspect="1" noChangeArrowheads="1"/>
          </p:cNvPicPr>
          <p:nvPr/>
        </p:nvPicPr>
        <p:blipFill>
          <a:blip r:embed="rId3" cstate="print"/>
          <a:srcRect/>
          <a:stretch>
            <a:fillRect/>
          </a:stretch>
        </p:blipFill>
        <p:spPr bwMode="auto">
          <a:xfrm>
            <a:off x="0" y="1484784"/>
            <a:ext cx="1771650" cy="1866900"/>
          </a:xfrm>
          <a:prstGeom prst="rect">
            <a:avLst/>
          </a:prstGeom>
          <a:noFill/>
        </p:spPr>
      </p:pic>
      <p:sp>
        <p:nvSpPr>
          <p:cNvPr id="5" name="Segnaposto numero diapositiva 4"/>
          <p:cNvSpPr>
            <a:spLocks noGrp="1"/>
          </p:cNvSpPr>
          <p:nvPr>
            <p:ph type="sldNum" sz="quarter" idx="12"/>
          </p:nvPr>
        </p:nvSpPr>
        <p:spPr/>
        <p:txBody>
          <a:bodyPr/>
          <a:lstStyle/>
          <a:p>
            <a:fld id="{C6924114-D2F4-4AF4-A287-2109AFB80230}" type="slidenum">
              <a:rPr lang="it-IT" smtClean="0"/>
              <a:pPr/>
              <a:t>9</a:t>
            </a:fld>
            <a:endParaRPr lang="it-IT"/>
          </a:p>
        </p:txBody>
      </p:sp>
      <p:sp>
        <p:nvSpPr>
          <p:cNvPr id="6" name="CasellaDiTesto 5"/>
          <p:cNvSpPr txBox="1"/>
          <p:nvPr/>
        </p:nvSpPr>
        <p:spPr>
          <a:xfrm>
            <a:off x="2051720" y="1700808"/>
            <a:ext cx="5760640" cy="4093428"/>
          </a:xfrm>
          <a:prstGeom prst="rect">
            <a:avLst/>
          </a:prstGeom>
          <a:noFill/>
        </p:spPr>
        <p:txBody>
          <a:bodyPr wrap="square" rtlCol="0">
            <a:spAutoFit/>
          </a:bodyPr>
          <a:lstStyle/>
          <a:p>
            <a:pPr algn="just"/>
            <a:r>
              <a:rPr lang="it-IT" sz="2000" dirty="0" smtClean="0">
                <a:latin typeface="Arial" pitchFamily="34" charset="0"/>
                <a:cs typeface="Arial" pitchFamily="34" charset="0"/>
              </a:rPr>
              <a:t>Tutti i bambini sono in grado di utilizzare correttamente le forbici e la colla, di impugnare correttamente pennarelli e pastelli, di mantenere la concentrazione per 30 – 40 minuti se adeguatamente stimolati e di effettuare un’uscita tenendosi per mano. Simone non riesce a mantenere a lungo la concentrazione soprattutto se distratto dagli interventi degli altri bambini. Mohamed e Arianna necessitano invece di tempo e aiuti per esprimersi correttamente. Ove necessario si programmano attività finalizzate al raggiungimento degli stessi obiettivi con modalità diverse per loro.</a:t>
            </a:r>
            <a:endParaRPr lang="it-IT" sz="20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left)">
                                      <p:cBhvr>
                                        <p:cTn id="7" dur="1000"/>
                                        <p:tgtEl>
                                          <p:spTgt spid="23555"/>
                                        </p:tgtEl>
                                      </p:cBhvr>
                                    </p:animEffect>
                                  </p:childTnLst>
                                </p:cTn>
                              </p:par>
                              <p:par>
                                <p:cTn id="8" presetID="2" presetClass="entr" presetSubtype="2"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 calcmode="lin" valueType="num">
                                      <p:cBhvr additive="base">
                                        <p:cTn id="10" dur="1000" fill="hold"/>
                                        <p:tgtEl>
                                          <p:spTgt spid="23554"/>
                                        </p:tgtEl>
                                        <p:attrNameLst>
                                          <p:attrName>ppt_x</p:attrName>
                                        </p:attrNameLst>
                                      </p:cBhvr>
                                      <p:tavLst>
                                        <p:tav tm="0">
                                          <p:val>
                                            <p:strVal val="1+#ppt_w/2"/>
                                          </p:val>
                                        </p:tav>
                                        <p:tav tm="100000">
                                          <p:val>
                                            <p:strVal val="#ppt_x"/>
                                          </p:val>
                                        </p:tav>
                                      </p:tavLst>
                                    </p:anim>
                                    <p:anim calcmode="lin" valueType="num">
                                      <p:cBhvr additive="base">
                                        <p:cTn id="11" dur="1000" fill="hold"/>
                                        <p:tgtEl>
                                          <p:spTgt spid="23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3697</Words>
  <Application>Microsoft Office PowerPoint</Application>
  <PresentationFormat>Presentazione su schermo (4:3)</PresentationFormat>
  <Paragraphs>338</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 </vt:lpstr>
      <vt:lpstr>Diapositiva 2</vt:lpstr>
      <vt:lpstr>Diapositiva 3</vt:lpstr>
      <vt:lpstr>Diapositiva 4</vt:lpstr>
      <vt:lpstr>Diapositiva 5</vt:lpstr>
      <vt:lpstr>Diapositiva 6</vt:lpstr>
      <vt:lpstr>Diapositiva 7</vt:lpstr>
      <vt:lpstr>Diapositiva 8</vt:lpstr>
      <vt:lpstr>Diapositiva 9</vt:lpstr>
      <vt:lpstr>Diapositiva 10</vt:lpstr>
      <vt:lpstr>IL SE’ E L’ALTRO</vt:lpstr>
      <vt:lpstr>IL CORPO E IL MOVIMENTO</vt:lpstr>
      <vt:lpstr>IMMAGINI, SUONI, COLORI</vt:lpstr>
      <vt:lpstr>I DISCORSI E LE PAROLE</vt:lpstr>
      <vt:lpstr>LA CONOSCENZA DEL MONDO</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Sabrina Gaspari</dc:creator>
  <cp:lastModifiedBy>Sabrina Gaspari</cp:lastModifiedBy>
  <cp:revision>148</cp:revision>
  <dcterms:created xsi:type="dcterms:W3CDTF">2013-07-12T09:33:48Z</dcterms:created>
  <dcterms:modified xsi:type="dcterms:W3CDTF">2013-08-27T19:48:46Z</dcterms:modified>
</cp:coreProperties>
</file>