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7" r:id="rId8"/>
    <p:sldId id="276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menise" initials="A" lastIdx="0" clrIdx="0">
    <p:extLst>
      <p:ext uri="{19B8F6BF-5375-455C-9EA6-DF929625EA0E}">
        <p15:presenceInfo xmlns:p15="http://schemas.microsoft.com/office/powerpoint/2012/main" xmlns="" userId="Armenis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4779" autoAdjust="0"/>
    <p:restoredTop sz="94434" autoAdjust="0"/>
  </p:normalViewPr>
  <p:slideViewPr>
    <p:cSldViewPr snapToGrid="0">
      <p:cViewPr varScale="1">
        <p:scale>
          <a:sx n="78" d="100"/>
          <a:sy n="78" d="100"/>
        </p:scale>
        <p:origin x="-588" y="-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07482-80A7-47CF-AE1E-50284AF8CB86}" type="datetimeFigureOut">
              <a:rPr lang="it-IT" smtClean="0"/>
              <a:pPr/>
              <a:t>28/06/2013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7444E-FC82-4FFC-AEA3-FC59E36327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07482-80A7-47CF-AE1E-50284AF8CB86}" type="datetimeFigureOut">
              <a:rPr lang="it-IT" smtClean="0"/>
              <a:pPr/>
              <a:t>28/06/2013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7444E-FC82-4FFC-AEA3-FC59E36327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07482-80A7-47CF-AE1E-50284AF8CB86}" type="datetimeFigureOut">
              <a:rPr lang="it-IT" smtClean="0"/>
              <a:pPr/>
              <a:t>28/06/2013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7444E-FC82-4FFC-AEA3-FC59E36327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07482-80A7-47CF-AE1E-50284AF8CB86}" type="datetimeFigureOut">
              <a:rPr lang="it-IT" smtClean="0"/>
              <a:pPr/>
              <a:t>28/06/2013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7444E-FC82-4FFC-AEA3-FC59E36327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07482-80A7-47CF-AE1E-50284AF8CB86}" type="datetimeFigureOut">
              <a:rPr lang="it-IT" smtClean="0"/>
              <a:pPr/>
              <a:t>28/06/2013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7444E-FC82-4FFC-AEA3-FC59E36327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07482-80A7-47CF-AE1E-50284AF8CB86}" type="datetimeFigureOut">
              <a:rPr lang="it-IT" smtClean="0"/>
              <a:pPr/>
              <a:t>28/06/2013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7444E-FC82-4FFC-AEA3-FC59E36327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07482-80A7-47CF-AE1E-50284AF8CB86}" type="datetimeFigureOut">
              <a:rPr lang="it-IT" smtClean="0"/>
              <a:pPr/>
              <a:t>28/06/2013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7444E-FC82-4FFC-AEA3-FC59E36327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07482-80A7-47CF-AE1E-50284AF8CB86}" type="datetimeFigureOut">
              <a:rPr lang="it-IT" smtClean="0"/>
              <a:pPr/>
              <a:t>28/06/2013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7444E-FC82-4FFC-AEA3-FC59E36327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07482-80A7-47CF-AE1E-50284AF8CB86}" type="datetimeFigureOut">
              <a:rPr lang="it-IT" smtClean="0"/>
              <a:pPr/>
              <a:t>28/06/2013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7444E-FC82-4FFC-AEA3-FC59E36327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07482-80A7-47CF-AE1E-50284AF8CB86}" type="datetimeFigureOut">
              <a:rPr lang="it-IT" smtClean="0"/>
              <a:pPr/>
              <a:t>28/06/2013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7444E-FC82-4FFC-AEA3-FC59E36327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07482-80A7-47CF-AE1E-50284AF8CB86}" type="datetimeFigureOut">
              <a:rPr lang="it-IT" smtClean="0"/>
              <a:pPr/>
              <a:t>28/06/2013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67444E-FC82-4FFC-AEA3-FC59E36327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EE07482-80A7-47CF-AE1E-50284AF8CB86}" type="datetimeFigureOut">
              <a:rPr lang="it-IT" smtClean="0"/>
              <a:pPr/>
              <a:t>28/06/2013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267444E-FC82-4FFC-AEA3-FC59E36327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google.it/url?sa=i&amp;rct=j&amp;q=progetto+scuola+infanzia+albero&amp;source=images&amp;cd=&amp;cad=rja&amp;docid=iDCGUoqL5ohjYM&amp;tbnid=42t0s93UX0oURM:&amp;ved=0CAUQjRw&amp;url=http://plone3.consulink.org/falcbors_db/falcbors/scuola/scuola%20infanzia/scuola-dellinfanzia-1&amp;ei=DsrLUY2ZK8ODO_2PgNgK&amp;bvm=bv.48340889,d.ZWU&amp;psig=AFQjCNGBVGp_MCkUVyXPmMLborDt-k22wA&amp;ust=137239641598457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89213" y="2575765"/>
            <a:ext cx="8915399" cy="1184175"/>
          </a:xfrm>
        </p:spPr>
        <p:txBody>
          <a:bodyPr/>
          <a:lstStyle/>
          <a:p>
            <a:r>
              <a:rPr lang="it-IT" dirty="0" smtClean="0"/>
              <a:t>Concorso docenti 2012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89213" y="3618269"/>
            <a:ext cx="8915399" cy="1126283"/>
          </a:xfrm>
        </p:spPr>
        <p:txBody>
          <a:bodyPr>
            <a:noAutofit/>
          </a:bodyPr>
          <a:lstStyle/>
          <a:p>
            <a:r>
              <a:rPr lang="it-IT" sz="1600" dirty="0" smtClean="0"/>
              <a:t>Candidata GIOVANNA TORTORA</a:t>
            </a:r>
          </a:p>
          <a:p>
            <a:endParaRPr lang="it-IT" sz="1600" dirty="0" smtClean="0"/>
          </a:p>
          <a:p>
            <a:r>
              <a:rPr lang="it-IT" sz="1600" dirty="0" smtClean="0"/>
              <a:t>Traccia:</a:t>
            </a:r>
          </a:p>
          <a:p>
            <a:pPr algn="just"/>
            <a:r>
              <a:rPr lang="it-IT" b="1" dirty="0" smtClean="0"/>
              <a:t>In una sezione eterogenea, disponendo i bambini in circle-time, propone canti e filastrocche. Favorendone la memorizzazione da parte dei bambini, l’insegnante quali finalità propone?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7561472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89760" y="5084064"/>
            <a:ext cx="10302240" cy="1773936"/>
          </a:xfrm>
        </p:spPr>
        <p:txBody>
          <a:bodyPr>
            <a:normAutofit/>
          </a:bodyPr>
          <a:lstStyle/>
          <a:p>
            <a:r>
              <a:rPr lang="it-IT" sz="1800" dirty="0" smtClean="0"/>
              <a:t>Spazi: aula-sezione, angolo dedicato</a:t>
            </a:r>
          </a:p>
          <a:p>
            <a:r>
              <a:rPr lang="it-IT" sz="1800" dirty="0" smtClean="0"/>
              <a:t>Tempi: 2 incontri settimanali mediamente di un’ora, per tutto l’anno</a:t>
            </a:r>
          </a:p>
          <a:p>
            <a:r>
              <a:rPr lang="it-IT" sz="1800" dirty="0" smtClean="0"/>
              <a:t>Materiale:  Raccolta di filastrocche, </a:t>
            </a:r>
            <a:r>
              <a:rPr lang="it-IT" sz="1800" dirty="0" err="1" smtClean="0"/>
              <a:t>CD</a:t>
            </a:r>
            <a:r>
              <a:rPr lang="it-IT" sz="1800" dirty="0" smtClean="0"/>
              <a:t> e DVD musicali, PC, oggetti e immagini, colori e cartoncini, etc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2577898" y="171197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          Il progetto </a:t>
            </a:r>
            <a:r>
              <a:rPr lang="it-IT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mienne" pitchFamily="82" charset="0"/>
                <a:ea typeface="+mj-ea"/>
                <a:cs typeface="+mj-cs"/>
              </a:rPr>
              <a:t>Ensemble</a:t>
            </a:r>
            <a:endParaRPr kumimoji="0" lang="it-IT" sz="6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mienne" pitchFamily="82" charset="0"/>
              <a:ea typeface="+mj-ea"/>
              <a:cs typeface="+mj-cs"/>
            </a:endParaRPr>
          </a:p>
        </p:txBody>
      </p:sp>
      <p:pic>
        <p:nvPicPr>
          <p:cNvPr id="5" name="Immagine 4" descr="albero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222" y="1070177"/>
            <a:ext cx="1981458" cy="2645348"/>
          </a:xfrm>
          <a:prstGeom prst="rect">
            <a:avLst/>
          </a:prstGeom>
        </p:spPr>
      </p:pic>
      <p:pic>
        <p:nvPicPr>
          <p:cNvPr id="6" name="Immagine 5" descr="circle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3374" y="1693840"/>
            <a:ext cx="2080260" cy="1409700"/>
          </a:xfrm>
          <a:prstGeom prst="rect">
            <a:avLst/>
          </a:prstGeom>
        </p:spPr>
      </p:pic>
      <p:pic>
        <p:nvPicPr>
          <p:cNvPr id="7" name="Picture 2" descr="http://plone3.consulink.org/falcbors_db/falcbors/immagini/copy_of_Immagine1.jpg/image_preview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76030" y="1031121"/>
            <a:ext cx="2029962" cy="2703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ccia a destra 7"/>
          <p:cNvSpPr/>
          <p:nvPr/>
        </p:nvSpPr>
        <p:spPr>
          <a:xfrm>
            <a:off x="3688677" y="215077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7631964" y="214862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5"/>
          <p:cNvSpPr txBox="1">
            <a:spLocks noChangeArrowheads="1"/>
          </p:cNvSpPr>
          <p:nvPr/>
        </p:nvSpPr>
        <p:spPr bwMode="auto">
          <a:xfrm>
            <a:off x="1360748" y="3808122"/>
            <a:ext cx="4276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 smtClean="0"/>
              <a:t>L’ALBERO </a:t>
            </a:r>
            <a:r>
              <a:rPr lang="it-IT" dirty="0"/>
              <a:t>DELLE </a:t>
            </a:r>
            <a:r>
              <a:rPr lang="it-IT" dirty="0" smtClean="0"/>
              <a:t>PAROLE</a:t>
            </a:r>
            <a:endParaRPr lang="it-IT" dirty="0"/>
          </a:p>
        </p:txBody>
      </p:sp>
      <p:sp>
        <p:nvSpPr>
          <p:cNvPr id="12" name="CasellaDiTesto 7"/>
          <p:cNvSpPr txBox="1">
            <a:spLocks noChangeArrowheads="1"/>
          </p:cNvSpPr>
          <p:nvPr/>
        </p:nvSpPr>
        <p:spPr bwMode="auto">
          <a:xfrm>
            <a:off x="8385464" y="3799260"/>
            <a:ext cx="3714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/>
              <a:t> </a:t>
            </a:r>
            <a:r>
              <a:rPr lang="it-IT" dirty="0" smtClean="0"/>
              <a:t>L’ALBERO </a:t>
            </a:r>
            <a:r>
              <a:rPr lang="it-IT" dirty="0"/>
              <a:t>DELLE </a:t>
            </a:r>
            <a:r>
              <a:rPr lang="it-IT" dirty="0" smtClean="0"/>
              <a:t>EMOZIONI</a:t>
            </a:r>
            <a:endParaRPr lang="it-IT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Attività di spinta alla motivazione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28823" y="1438133"/>
            <a:ext cx="6168989" cy="4357359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  <a:defRPr/>
            </a:pPr>
            <a:r>
              <a:rPr lang="it-IT" dirty="0" smtClean="0"/>
              <a:t>Seduti in cerchio sul tappeto, leggo la filastrocca “La scuola” e  invito i bambini a ripeterla. Osservo che tutti ci provino</a:t>
            </a:r>
            <a:r>
              <a:rPr lang="it-IT" dirty="0" smtClean="0"/>
              <a:t>. </a:t>
            </a:r>
            <a:r>
              <a:rPr lang="it-IT" dirty="0" smtClean="0"/>
              <a:t>Invito poi ad illustrarla attraverso un disegno. Mentre giocano con i colori chiedo loro di parlare dei sentimenti che provano in questi primi giorni di scuola. Di nuovo in cerchio propongo di mostrare i disegni e sollecito brevi scambi comunicativi. Dandoci la mano continuiamo con un girotondo canterino.</a:t>
            </a:r>
          </a:p>
          <a:p>
            <a:pPr algn="just">
              <a:buNone/>
              <a:defRPr/>
            </a:pPr>
            <a:r>
              <a:rPr lang="it-IT" dirty="0" smtClean="0"/>
              <a:t>Fermandoci in piedi sempre in cerchio propongo di ripetere la filastrocca, ci teniamo per mano e provo a lasciare qualche parola in </a:t>
            </a:r>
            <a:r>
              <a:rPr lang="it-IT" dirty="0" err="1" smtClean="0"/>
              <a:t>sospeso…</a:t>
            </a:r>
            <a:r>
              <a:rPr lang="it-IT" dirty="0" smtClean="0"/>
              <a:t> inserisco io stessa alcune prima in italiano, poi in francese, provando a farle ripetere, prima in coro, poi singolarmente. Scegliamo infine il disegno che più ci ricorda questa  esperienza, tra quelli realizzati .</a:t>
            </a:r>
          </a:p>
          <a:p>
            <a:pPr algn="just">
              <a:buNone/>
              <a:defRPr/>
            </a:pPr>
            <a:r>
              <a:rPr lang="it-IT" dirty="0" smtClean="0"/>
              <a:t>Terminiamo l’attività con il girotondo “in capo al mondo</a:t>
            </a:r>
            <a:r>
              <a:rPr lang="it-IT" dirty="0" smtClean="0"/>
              <a:t>”.</a:t>
            </a:r>
            <a:endParaRPr lang="it-IT" dirty="0"/>
          </a:p>
        </p:txBody>
      </p:sp>
      <p:sp>
        <p:nvSpPr>
          <p:cNvPr id="4" name="Pergamena 1 3"/>
          <p:cNvSpPr/>
          <p:nvPr/>
        </p:nvSpPr>
        <p:spPr>
          <a:xfrm rot="20978200">
            <a:off x="1538083" y="1622735"/>
            <a:ext cx="4211395" cy="4739425"/>
          </a:xfrm>
          <a:prstGeom prst="verticalScroll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it-IT" dirty="0" smtClean="0">
                <a:solidFill>
                  <a:schemeClr val="tx1"/>
                </a:solidFill>
                <a:latin typeface="Calibri" pitchFamily="34" charset="0"/>
              </a:rPr>
              <a:t>LA </a:t>
            </a:r>
            <a:r>
              <a:rPr lang="it-IT" dirty="0" smtClean="0">
                <a:solidFill>
                  <a:schemeClr val="tx1"/>
                </a:solidFill>
                <a:latin typeface="Calibri" pitchFamily="34" charset="0"/>
              </a:rPr>
              <a:t>SCUOLA</a:t>
            </a:r>
          </a:p>
          <a:p>
            <a:r>
              <a:rPr lang="it-IT" dirty="0" smtClean="0">
                <a:solidFill>
                  <a:schemeClr val="tx1"/>
                </a:solidFill>
                <a:latin typeface="Calibri" pitchFamily="34" charset="0"/>
              </a:rPr>
              <a:t>Di questa scuola avevo un po’ paura, invece adesso mi pare un’avventura.</a:t>
            </a:r>
          </a:p>
          <a:p>
            <a:r>
              <a:rPr lang="it-IT" dirty="0" smtClean="0">
                <a:solidFill>
                  <a:schemeClr val="tx1"/>
                </a:solidFill>
                <a:latin typeface="Calibri" pitchFamily="34" charset="0"/>
              </a:rPr>
              <a:t>Arrivo la mattina, saluto amiche e amici,</a:t>
            </a:r>
          </a:p>
          <a:p>
            <a:r>
              <a:rPr lang="it-IT" dirty="0" smtClean="0">
                <a:solidFill>
                  <a:schemeClr val="tx1"/>
                </a:solidFill>
                <a:latin typeface="Calibri" pitchFamily="34" charset="0"/>
              </a:rPr>
              <a:t>poi le ore di scuola passano felici!</a:t>
            </a:r>
          </a:p>
          <a:p>
            <a:r>
              <a:rPr lang="it-IT" dirty="0" smtClean="0">
                <a:solidFill>
                  <a:schemeClr val="tx1"/>
                </a:solidFill>
                <a:latin typeface="Calibri" pitchFamily="34" charset="0"/>
              </a:rPr>
              <a:t>Si ascolta, si gioca, si fa un po’ confusione, si impara, si colora, si canta una </a:t>
            </a:r>
            <a:r>
              <a:rPr lang="it-IT" dirty="0" err="1" smtClean="0">
                <a:solidFill>
                  <a:schemeClr val="tx1"/>
                </a:solidFill>
                <a:latin typeface="Calibri" pitchFamily="34" charset="0"/>
              </a:rPr>
              <a:t>canzone…</a:t>
            </a:r>
            <a:endParaRPr lang="it-IT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it-IT" dirty="0" smtClean="0">
                <a:solidFill>
                  <a:schemeClr val="tx1"/>
                </a:solidFill>
                <a:latin typeface="Calibri" pitchFamily="34" charset="0"/>
              </a:rPr>
              <a:t>e quando arriva l’ora dell’uscita tutti diciamo: "Ma come, è </a:t>
            </a:r>
            <a:r>
              <a:rPr lang="it-IT" dirty="0" err="1" smtClean="0">
                <a:solidFill>
                  <a:schemeClr val="tx1"/>
                </a:solidFill>
                <a:latin typeface="Calibri" pitchFamily="34" charset="0"/>
              </a:rPr>
              <a:t>gia</a:t>
            </a:r>
            <a:r>
              <a:rPr lang="it-IT" dirty="0" smtClean="0">
                <a:solidFill>
                  <a:schemeClr val="tx1"/>
                </a:solidFill>
                <a:latin typeface="Calibri" pitchFamily="34" charset="0"/>
              </a:rPr>
              <a:t> finita?!"</a:t>
            </a:r>
          </a:p>
          <a:p>
            <a:r>
              <a:rPr lang="it-IT" dirty="0" smtClean="0">
                <a:solidFill>
                  <a:schemeClr val="tx1"/>
                </a:solidFill>
                <a:latin typeface="Calibri" pitchFamily="34" charset="0"/>
              </a:rPr>
              <a:t>(G. Mauri)</a:t>
            </a:r>
            <a:endParaRPr lang="it-IT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e 10"/>
          <p:cNvSpPr/>
          <p:nvPr/>
        </p:nvSpPr>
        <p:spPr>
          <a:xfrm>
            <a:off x="6362163" y="4121240"/>
            <a:ext cx="3786389" cy="218940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Attività di allenamento cognitivo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01532" y="1210609"/>
            <a:ext cx="8712644" cy="28127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dirty="0" smtClean="0"/>
              <a:t>Sulle note della canzone “Ci vuole un fiore” invito i bambini a seguire il ritmo con le mani. Mostro loro le immagini seguendo il testo della canzone. Dispongo poi al centro gli oggetti e disegni rappresentativi delle immagini nella giusta sequenza. Invito i bambini a cantarla usando il supporto visivo degli oggetti. Nomino alcuni oggetti prima in italiano, poi in francese, </a:t>
            </a:r>
            <a:r>
              <a:rPr lang="it-IT" dirty="0" smtClean="0"/>
              <a:t>li invito a ripeterli </a:t>
            </a:r>
            <a:r>
              <a:rPr lang="it-IT" dirty="0" smtClean="0"/>
              <a:t>prima in coro, poi singolarmente. Scegliamo infine l’oggetto che più ci ricorda questa  esperienza, tra quelli nominati </a:t>
            </a:r>
            <a:r>
              <a:rPr lang="it-IT" dirty="0" smtClean="0"/>
              <a:t>.Terminiamo </a:t>
            </a:r>
            <a:r>
              <a:rPr lang="it-IT" dirty="0" smtClean="0"/>
              <a:t>l’attività intonando  il girotondo “in capo al mondo”</a:t>
            </a:r>
            <a:endParaRPr lang="it-IT" dirty="0"/>
          </a:p>
        </p:txBody>
      </p:sp>
      <p:pic>
        <p:nvPicPr>
          <p:cNvPr id="4" name="Immagine 3" descr="fio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4225" y="3708794"/>
            <a:ext cx="4620256" cy="2887660"/>
          </a:xfrm>
          <a:prstGeom prst="rect">
            <a:avLst/>
          </a:prstGeom>
        </p:spPr>
      </p:pic>
      <p:pic>
        <p:nvPicPr>
          <p:cNvPr id="5" name="Immagine 4" descr="tavol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4998" y="3671015"/>
            <a:ext cx="1490151" cy="1068410"/>
          </a:xfrm>
          <a:prstGeom prst="rect">
            <a:avLst/>
          </a:prstGeom>
        </p:spPr>
      </p:pic>
      <p:pic>
        <p:nvPicPr>
          <p:cNvPr id="6" name="Immagine 5" descr="ramomelo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4507" y="3798294"/>
            <a:ext cx="1372226" cy="950394"/>
          </a:xfrm>
          <a:prstGeom prst="rect">
            <a:avLst/>
          </a:prstGeom>
        </p:spPr>
      </p:pic>
      <p:pic>
        <p:nvPicPr>
          <p:cNvPr id="7" name="Immagine 6" descr="albero melo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0065" y="4917841"/>
            <a:ext cx="1206099" cy="903410"/>
          </a:xfrm>
          <a:prstGeom prst="rect">
            <a:avLst/>
          </a:prstGeom>
        </p:spPr>
      </p:pic>
      <p:pic>
        <p:nvPicPr>
          <p:cNvPr id="8" name="Immagine 7" descr="seme melo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45787" y="5652699"/>
            <a:ext cx="1642912" cy="837153"/>
          </a:xfrm>
          <a:prstGeom prst="rect">
            <a:avLst/>
          </a:prstGeom>
        </p:spPr>
      </p:pic>
      <p:pic>
        <p:nvPicPr>
          <p:cNvPr id="9" name="Immagine 8" descr="mel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2239" y="5411434"/>
            <a:ext cx="842551" cy="1131033"/>
          </a:xfrm>
          <a:prstGeom prst="rect">
            <a:avLst/>
          </a:prstGeom>
        </p:spPr>
      </p:pic>
      <p:pic>
        <p:nvPicPr>
          <p:cNvPr id="10" name="Immagine 9" descr="fiore di melo.bmp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27024" y="4359858"/>
            <a:ext cx="1149036" cy="102351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Attività di potenziamento linguistico </a:t>
            </a:r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5139254" y="1244949"/>
            <a:ext cx="6838114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Seduti in cerchio sul tappeto, leggo la “Filastrocca dei colori” e  invito i bambini a ripeterla. Osservo che tutti ci provino. Invito poi  a cercare altri oggetti dei colori </a:t>
            </a:r>
            <a:r>
              <a:rPr lang="it-IT" dirty="0" smtClean="0"/>
              <a:t>nominati e portarli nel cerchio. </a:t>
            </a:r>
            <a:r>
              <a:rPr lang="it-IT" dirty="0" smtClean="0"/>
              <a:t>Proviamo lo stesso gioco cercando parole in rima. Propongo di ricordare i nomi dei colori, prima in italiano, poi li suggerisco in francese, invitandoli a ripetere prima in coro, poi singolarmente. 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Scegliamo infine l’oggetto che più ci ricorda questa  esperienza, tra quelli nominati e cercati nell’aula.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Terminiamo l’attività con il girotondo “in capo al mondo”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ergamena 1 4"/>
          <p:cNvSpPr/>
          <p:nvPr/>
        </p:nvSpPr>
        <p:spPr>
          <a:xfrm>
            <a:off x="1367395" y="1828799"/>
            <a:ext cx="4211395" cy="4739425"/>
          </a:xfrm>
          <a:prstGeom prst="verticalScroll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b="1" dirty="0" smtClean="0">
              <a:solidFill>
                <a:schemeClr val="tx1"/>
              </a:solidFill>
            </a:endParaRPr>
          </a:p>
          <a:p>
            <a:r>
              <a:rPr lang="it-IT" b="1" dirty="0" smtClean="0">
                <a:solidFill>
                  <a:schemeClr val="tx1"/>
                </a:solidFill>
              </a:rPr>
              <a:t>Filastrocca dei colori</a:t>
            </a:r>
            <a:r>
              <a:rPr lang="it-IT" dirty="0" smtClean="0">
                <a:solidFill>
                  <a:schemeClr val="tx1"/>
                </a:solidFill>
              </a:rPr>
              <a:t/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sz="1400" dirty="0" smtClean="0">
                <a:solidFill>
                  <a:schemeClr val="tx1"/>
                </a:solidFill>
              </a:rPr>
              <a:t>Sono il rosa di una cosa </a:t>
            </a:r>
            <a:br>
              <a:rPr lang="it-IT" sz="1400" dirty="0" smtClean="0">
                <a:solidFill>
                  <a:schemeClr val="tx1"/>
                </a:solidFill>
              </a:rPr>
            </a:br>
            <a:r>
              <a:rPr lang="it-IT" sz="1400" dirty="0" smtClean="0">
                <a:solidFill>
                  <a:schemeClr val="tx1"/>
                </a:solidFill>
              </a:rPr>
              <a:t>tanto amata e profumata.</a:t>
            </a:r>
            <a:br>
              <a:rPr lang="it-IT" sz="1400" dirty="0" smtClean="0">
                <a:solidFill>
                  <a:schemeClr val="tx1"/>
                </a:solidFill>
              </a:rPr>
            </a:br>
            <a:r>
              <a:rPr lang="it-IT" sz="1400" dirty="0" smtClean="0">
                <a:solidFill>
                  <a:schemeClr val="tx1"/>
                </a:solidFill>
              </a:rPr>
              <a:t>Sono il viola e del colore </a:t>
            </a:r>
            <a:br>
              <a:rPr lang="it-IT" sz="1400" dirty="0" smtClean="0">
                <a:solidFill>
                  <a:schemeClr val="tx1"/>
                </a:solidFill>
              </a:rPr>
            </a:br>
            <a:r>
              <a:rPr lang="it-IT" sz="1400" dirty="0" smtClean="0">
                <a:solidFill>
                  <a:schemeClr val="tx1"/>
                </a:solidFill>
              </a:rPr>
              <a:t>c'è di nome un fiore.</a:t>
            </a:r>
            <a:br>
              <a:rPr lang="it-IT" sz="1400" dirty="0" smtClean="0">
                <a:solidFill>
                  <a:schemeClr val="tx1"/>
                </a:solidFill>
              </a:rPr>
            </a:br>
            <a:r>
              <a:rPr lang="it-IT" sz="1400" dirty="0" smtClean="0">
                <a:solidFill>
                  <a:schemeClr val="tx1"/>
                </a:solidFill>
              </a:rPr>
              <a:t>Son giallo come un pulcino</a:t>
            </a:r>
            <a:br>
              <a:rPr lang="it-IT" sz="1400" dirty="0" smtClean="0">
                <a:solidFill>
                  <a:schemeClr val="tx1"/>
                </a:solidFill>
              </a:rPr>
            </a:br>
            <a:r>
              <a:rPr lang="it-IT" sz="1400" dirty="0" smtClean="0">
                <a:solidFill>
                  <a:schemeClr val="tx1"/>
                </a:solidFill>
              </a:rPr>
              <a:t>che ho visto qua vicino.</a:t>
            </a:r>
            <a:br>
              <a:rPr lang="it-IT" sz="1400" dirty="0" smtClean="0">
                <a:solidFill>
                  <a:schemeClr val="tx1"/>
                </a:solidFill>
              </a:rPr>
            </a:br>
            <a:r>
              <a:rPr lang="it-IT" sz="1400" dirty="0" smtClean="0">
                <a:solidFill>
                  <a:schemeClr val="tx1"/>
                </a:solidFill>
              </a:rPr>
              <a:t>Sono verde come il prato</a:t>
            </a:r>
            <a:br>
              <a:rPr lang="it-IT" sz="1400" dirty="0" smtClean="0">
                <a:solidFill>
                  <a:schemeClr val="tx1"/>
                </a:solidFill>
              </a:rPr>
            </a:br>
            <a:r>
              <a:rPr lang="it-IT" sz="1400" dirty="0" smtClean="0">
                <a:solidFill>
                  <a:schemeClr val="tx1"/>
                </a:solidFill>
              </a:rPr>
              <a:t>dove oggi ho camminato.</a:t>
            </a:r>
            <a:br>
              <a:rPr lang="it-IT" sz="1400" dirty="0" smtClean="0">
                <a:solidFill>
                  <a:schemeClr val="tx1"/>
                </a:solidFill>
              </a:rPr>
            </a:br>
            <a:r>
              <a:rPr lang="it-IT" sz="1400" dirty="0" smtClean="0">
                <a:solidFill>
                  <a:schemeClr val="tx1"/>
                </a:solidFill>
              </a:rPr>
              <a:t>Sono il bianco, mi puoi usare</a:t>
            </a:r>
            <a:br>
              <a:rPr lang="it-IT" sz="1400" dirty="0" smtClean="0">
                <a:solidFill>
                  <a:schemeClr val="tx1"/>
                </a:solidFill>
              </a:rPr>
            </a:br>
            <a:r>
              <a:rPr lang="it-IT" sz="1400" dirty="0" smtClean="0">
                <a:solidFill>
                  <a:schemeClr val="tx1"/>
                </a:solidFill>
              </a:rPr>
              <a:t>e far chiaro diventare.</a:t>
            </a:r>
            <a:br>
              <a:rPr lang="it-IT" sz="1400" dirty="0" smtClean="0">
                <a:solidFill>
                  <a:schemeClr val="tx1"/>
                </a:solidFill>
              </a:rPr>
            </a:br>
            <a:r>
              <a:rPr lang="it-IT" sz="1400" dirty="0" smtClean="0">
                <a:solidFill>
                  <a:schemeClr val="tx1"/>
                </a:solidFill>
              </a:rPr>
              <a:t>Sono il rosso, come il cuore</a:t>
            </a:r>
            <a:br>
              <a:rPr lang="it-IT" sz="1400" dirty="0" smtClean="0">
                <a:solidFill>
                  <a:schemeClr val="tx1"/>
                </a:solidFill>
              </a:rPr>
            </a:br>
            <a:r>
              <a:rPr lang="it-IT" sz="1400" dirty="0" smtClean="0">
                <a:solidFill>
                  <a:schemeClr val="tx1"/>
                </a:solidFill>
              </a:rPr>
              <a:t>e del gioco... dell'amore.</a:t>
            </a:r>
            <a:br>
              <a:rPr lang="it-IT" sz="1400" dirty="0" smtClean="0">
                <a:solidFill>
                  <a:schemeClr val="tx1"/>
                </a:solidFill>
              </a:rPr>
            </a:br>
            <a:r>
              <a:rPr lang="it-IT" sz="1400" dirty="0" smtClean="0">
                <a:solidFill>
                  <a:schemeClr val="tx1"/>
                </a:solidFill>
              </a:rPr>
              <a:t>Sono l'azzurro, per fare il mare</a:t>
            </a:r>
            <a:br>
              <a:rPr lang="it-IT" sz="1400" dirty="0" smtClean="0">
                <a:solidFill>
                  <a:schemeClr val="tx1"/>
                </a:solidFill>
              </a:rPr>
            </a:br>
            <a:r>
              <a:rPr lang="it-IT" sz="1400" dirty="0" smtClean="0">
                <a:solidFill>
                  <a:schemeClr val="tx1"/>
                </a:solidFill>
              </a:rPr>
              <a:t>il bianco e il blu devi mescolare.</a:t>
            </a:r>
            <a:br>
              <a:rPr lang="it-IT" sz="1400" dirty="0" smtClean="0">
                <a:solidFill>
                  <a:schemeClr val="tx1"/>
                </a:solidFill>
              </a:rPr>
            </a:br>
            <a:r>
              <a:rPr lang="it-IT" sz="1400" dirty="0" smtClean="0">
                <a:solidFill>
                  <a:schemeClr val="tx1"/>
                </a:solidFill>
              </a:rPr>
              <a:t>Sono l'arancione, sono bello</a:t>
            </a:r>
            <a:br>
              <a:rPr lang="it-IT" sz="1400" dirty="0" smtClean="0">
                <a:solidFill>
                  <a:schemeClr val="tx1"/>
                </a:solidFill>
              </a:rPr>
            </a:br>
            <a:r>
              <a:rPr lang="it-IT" sz="1400" dirty="0" smtClean="0">
                <a:solidFill>
                  <a:schemeClr val="tx1"/>
                </a:solidFill>
              </a:rPr>
              <a:t>sono del rosso il fratello.</a:t>
            </a:r>
            <a:br>
              <a:rPr lang="it-IT" sz="1400" dirty="0" smtClean="0">
                <a:solidFill>
                  <a:schemeClr val="tx1"/>
                </a:solidFill>
              </a:rPr>
            </a:br>
            <a:r>
              <a:rPr lang="it-IT" sz="1400" dirty="0" smtClean="0">
                <a:solidFill>
                  <a:schemeClr val="tx1"/>
                </a:solidFill>
              </a:rPr>
              <a:t>Sono il blu e col palloncino</a:t>
            </a:r>
          </a:p>
          <a:p>
            <a:r>
              <a:rPr lang="it-IT" sz="1400" dirty="0" smtClean="0">
                <a:solidFill>
                  <a:schemeClr val="tx1"/>
                </a:solidFill>
              </a:rPr>
              <a:t>Sono il gioco di un bambino </a:t>
            </a:r>
          </a:p>
        </p:txBody>
      </p:sp>
      <p:pic>
        <p:nvPicPr>
          <p:cNvPr id="6" name="Immagine 5" descr="colori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6327" y="4174142"/>
            <a:ext cx="3764800" cy="249622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Competenze metalinguistiche e </a:t>
            </a:r>
            <a:r>
              <a:rPr lang="it-IT" dirty="0" err="1" smtClean="0"/>
              <a:t>metafonologiche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3100" dirty="0" smtClean="0"/>
              <a:t>PREDIZIONE DSA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Consapevolezza lessicale</a:t>
            </a:r>
          </a:p>
          <a:p>
            <a:r>
              <a:rPr lang="it-IT" dirty="0" smtClean="0"/>
              <a:t>Consapevolezza fonologica</a:t>
            </a:r>
          </a:p>
          <a:p>
            <a:r>
              <a:rPr lang="it-IT" dirty="0" smtClean="0"/>
              <a:t>Competenza metalinguistica</a:t>
            </a:r>
          </a:p>
          <a:p>
            <a:r>
              <a:rPr lang="it-IT" dirty="0" smtClean="0"/>
              <a:t>Competenza </a:t>
            </a:r>
            <a:r>
              <a:rPr lang="it-IT" dirty="0" err="1" smtClean="0"/>
              <a:t>metafonologica</a:t>
            </a:r>
            <a:endParaRPr lang="it-IT" dirty="0" smtClean="0"/>
          </a:p>
          <a:p>
            <a:r>
              <a:rPr lang="it-IT" dirty="0" smtClean="0"/>
              <a:t>Training fonologico, screening, figure professionali. </a:t>
            </a:r>
            <a:endParaRPr lang="it-IT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Verifica e valutazione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999488" y="1792223"/>
          <a:ext cx="8926037" cy="2224220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913616"/>
                <a:gridCol w="1173098"/>
                <a:gridCol w="1843018"/>
                <a:gridCol w="1190908"/>
                <a:gridCol w="1328928"/>
                <a:gridCol w="2476469"/>
              </a:tblGrid>
              <a:tr h="4315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/>
                        <a:t>COGNOME E NOME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/>
                        <a:t> 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19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/>
                        <a:t>STEP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/>
                        <a:t>ATTIVITA’ PROPOSTA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/>
                        <a:t>MOTIVAZIONE</a:t>
                      </a:r>
                      <a:endParaRPr lang="it-IT" sz="1200" dirty="0"/>
                    </a:p>
                  </a:txBody>
                  <a:tcPr marL="34890" marR="348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/>
                        <a:t>PARTECIPAZIONE</a:t>
                      </a:r>
                      <a:endParaRPr lang="it-IT" sz="1200" dirty="0"/>
                    </a:p>
                  </a:txBody>
                  <a:tcPr marL="34890" marR="348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/>
                        <a:t>ALTRE </a:t>
                      </a:r>
                      <a:r>
                        <a:rPr lang="it-IT" sz="1200" dirty="0" smtClean="0"/>
                        <a:t>OSSERVAZIONI</a:t>
                      </a:r>
                      <a:endParaRPr lang="it-IT" sz="1200" dirty="0"/>
                    </a:p>
                  </a:txBody>
                  <a:tcPr marL="34890" marR="34890" marT="0" marB="0"/>
                </a:tc>
              </a:tr>
              <a:tr h="2877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/>
                        <a:t>Ingresso</a:t>
                      </a:r>
                      <a:endParaRPr lang="it-IT" sz="1200" b="1" dirty="0">
                        <a:solidFill>
                          <a:srgbClr val="FF000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</a:tr>
              <a:tr h="1928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/>
                        <a:t>Iniziale</a:t>
                      </a:r>
                      <a:endParaRPr lang="it-IT" sz="1200" b="1" dirty="0">
                        <a:solidFill>
                          <a:srgbClr val="FF000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</a:tr>
              <a:tr h="2877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/>
                        <a:t>Intermedio</a:t>
                      </a:r>
                      <a:endParaRPr lang="it-IT" sz="1200" b="1" dirty="0">
                        <a:solidFill>
                          <a:srgbClr val="FF000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</a:tr>
              <a:tr h="2877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/>
                        <a:t>Conclusivo</a:t>
                      </a:r>
                      <a:endParaRPr lang="it-IT" sz="1200" b="1" dirty="0">
                        <a:solidFill>
                          <a:srgbClr val="FF000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90" marR="34890" marT="0" marB="0"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493050" y="5074750"/>
            <a:ext cx="96005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Osservazione degli apprendimenti  attraverso la griglia utile per impostare il lavoro verso le eventuali difficoltà emerse per ogni bambino. </a:t>
            </a:r>
          </a:p>
          <a:p>
            <a:pPr algn="just"/>
            <a:r>
              <a:rPr lang="it-IT" dirty="0" smtClean="0"/>
              <a:t>Osservazione sistematica degli apprendimenti del gruppo classe, riportante gli indicatori di competenza relativi ai singoli obiettivi previsti. </a:t>
            </a:r>
          </a:p>
          <a:p>
            <a:pPr algn="just"/>
            <a:r>
              <a:rPr lang="it-IT" dirty="0" smtClean="0"/>
              <a:t>Lettura dei dati per autovalutazione degli insegnanti.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sfondo presentazio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0540" y="192024"/>
            <a:ext cx="6385160" cy="41361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5" name="CasellaDiTesto 4"/>
          <p:cNvSpPr txBox="1"/>
          <p:nvPr/>
        </p:nvSpPr>
        <p:spPr>
          <a:xfrm>
            <a:off x="6949440" y="4888992"/>
            <a:ext cx="5193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 smtClean="0">
                <a:latin typeface="Comic Sans MS" pitchFamily="66" charset="0"/>
              </a:rPr>
              <a:t>“Per insegnare l’inglese a John </a:t>
            </a:r>
          </a:p>
          <a:p>
            <a:r>
              <a:rPr lang="it-IT" sz="2400" i="1" dirty="0" smtClean="0">
                <a:latin typeface="Comic Sans MS" pitchFamily="66" charset="0"/>
              </a:rPr>
              <a:t>devo amare insegnare, </a:t>
            </a:r>
          </a:p>
          <a:p>
            <a:r>
              <a:rPr lang="it-IT" sz="2400" i="1" dirty="0" smtClean="0">
                <a:latin typeface="Comic Sans MS" pitchFamily="66" charset="0"/>
              </a:rPr>
              <a:t>devo amare l’inglese, </a:t>
            </a:r>
          </a:p>
          <a:p>
            <a:r>
              <a:rPr lang="it-IT" sz="2400" i="1" dirty="0" smtClean="0">
                <a:latin typeface="Comic Sans MS" pitchFamily="66" charset="0"/>
              </a:rPr>
              <a:t>devo amare John”  </a:t>
            </a:r>
          </a:p>
          <a:p>
            <a:r>
              <a:rPr lang="it-IT" sz="2400" i="1" dirty="0" err="1" smtClean="0">
                <a:latin typeface="Comic Sans MS" pitchFamily="66" charset="0"/>
              </a:rPr>
              <a:t>Dewey</a:t>
            </a:r>
            <a:endParaRPr lang="it-IT" sz="2400" i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e 10"/>
          <p:cNvSpPr/>
          <p:nvPr/>
        </p:nvSpPr>
        <p:spPr>
          <a:xfrm>
            <a:off x="2206752" y="2614408"/>
            <a:ext cx="5925312" cy="2562895"/>
          </a:xfrm>
          <a:prstGeom prst="ellipse">
            <a:avLst/>
          </a:prstGeom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SEZIONE ETEROGENEA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353651"/>
            <a:ext cx="8911687" cy="1280890"/>
          </a:xfrm>
        </p:spPr>
        <p:txBody>
          <a:bodyPr/>
          <a:lstStyle/>
          <a:p>
            <a:r>
              <a:rPr lang="it-IT" dirty="0" smtClean="0"/>
              <a:t>Parole chiave</a:t>
            </a:r>
            <a:endParaRPr lang="it-IT" dirty="0"/>
          </a:p>
        </p:txBody>
      </p:sp>
      <p:grpSp>
        <p:nvGrpSpPr>
          <p:cNvPr id="10" name="Gruppo 9"/>
          <p:cNvGrpSpPr/>
          <p:nvPr/>
        </p:nvGrpSpPr>
        <p:grpSpPr>
          <a:xfrm>
            <a:off x="2821501" y="2992937"/>
            <a:ext cx="4741558" cy="1760951"/>
            <a:chOff x="2821501" y="2348987"/>
            <a:chExt cx="4741558" cy="1760951"/>
          </a:xfrm>
        </p:grpSpPr>
        <p:sp>
          <p:nvSpPr>
            <p:cNvPr id="4" name="Rettangolo 3"/>
            <p:cNvSpPr/>
            <p:nvPr/>
          </p:nvSpPr>
          <p:spPr>
            <a:xfrm>
              <a:off x="2821501" y="2441890"/>
              <a:ext cx="158341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b="1" dirty="0" smtClean="0">
                  <a:solidFill>
                    <a:srgbClr val="FF0000"/>
                  </a:solidFill>
                </a:rPr>
                <a:t>CIRCLE-TIME</a:t>
              </a:r>
              <a:endParaRPr lang="it-IT" dirty="0"/>
            </a:p>
          </p:txBody>
        </p:sp>
        <p:sp>
          <p:nvSpPr>
            <p:cNvPr id="5" name="Rettangolo 4"/>
            <p:cNvSpPr/>
            <p:nvPr/>
          </p:nvSpPr>
          <p:spPr>
            <a:xfrm>
              <a:off x="4818397" y="2348987"/>
              <a:ext cx="274466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t-IT" b="1" dirty="0" smtClean="0">
                  <a:solidFill>
                    <a:srgbClr val="FF0000"/>
                  </a:solidFill>
                </a:rPr>
                <a:t>memorizzazione</a:t>
              </a:r>
            </a:p>
            <a:p>
              <a:r>
                <a:rPr lang="it-IT" b="1" dirty="0" smtClean="0">
                  <a:solidFill>
                    <a:srgbClr val="FF0000"/>
                  </a:solidFill>
                </a:rPr>
                <a:t>CANTI E FILASTROCCHE</a:t>
              </a:r>
              <a:endParaRPr lang="it-IT" dirty="0"/>
            </a:p>
          </p:txBody>
        </p:sp>
        <p:sp>
          <p:nvSpPr>
            <p:cNvPr id="6" name="Rettangolo 5"/>
            <p:cNvSpPr/>
            <p:nvPr/>
          </p:nvSpPr>
          <p:spPr>
            <a:xfrm>
              <a:off x="4548395" y="3740606"/>
              <a:ext cx="11352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dirty="0" smtClean="0">
                  <a:solidFill>
                    <a:srgbClr val="FF0000"/>
                  </a:solidFill>
                </a:rPr>
                <a:t>FINALITÀ</a:t>
              </a:r>
              <a:endParaRPr lang="it-IT" dirty="0"/>
            </a:p>
          </p:txBody>
        </p:sp>
        <p:sp>
          <p:nvSpPr>
            <p:cNvPr id="7" name="Freccia angolare in su 6"/>
            <p:cNvSpPr/>
            <p:nvPr/>
          </p:nvSpPr>
          <p:spPr>
            <a:xfrm rot="5400000">
              <a:off x="3461497" y="3251141"/>
              <a:ext cx="850392" cy="731520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Freccia angolare in su 8"/>
            <p:cNvSpPr/>
            <p:nvPr/>
          </p:nvSpPr>
          <p:spPr>
            <a:xfrm rot="5400000" flipV="1">
              <a:off x="6096968" y="3287793"/>
              <a:ext cx="814564" cy="739890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2" name="Ovale 11"/>
          <p:cNvSpPr/>
          <p:nvPr/>
        </p:nvSpPr>
        <p:spPr>
          <a:xfrm>
            <a:off x="7351775" y="4120896"/>
            <a:ext cx="4758313" cy="253070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IDENTITA’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 AUTONOMIA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  CITTADINANZA</a:t>
            </a:r>
          </a:p>
          <a:p>
            <a:pPr algn="ctr"/>
            <a:endParaRPr lang="it-IT" b="1" dirty="0" smtClean="0">
              <a:solidFill>
                <a:srgbClr val="FF0000"/>
              </a:solidFill>
            </a:endParaRP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  COMPETENZA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4" name="Ovale 13"/>
          <p:cNvSpPr/>
          <p:nvPr/>
        </p:nvSpPr>
        <p:spPr>
          <a:xfrm>
            <a:off x="6845807" y="786384"/>
            <a:ext cx="4758313" cy="253070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 smtClean="0">
              <a:solidFill>
                <a:srgbClr val="FF0000"/>
              </a:solidFill>
            </a:endParaRPr>
          </a:p>
          <a:p>
            <a:pPr algn="ctr"/>
            <a:endParaRPr lang="it-IT" b="1" dirty="0" smtClean="0">
              <a:solidFill>
                <a:srgbClr val="FF0000"/>
              </a:solidFill>
            </a:endParaRPr>
          </a:p>
          <a:p>
            <a:pPr algn="ctr"/>
            <a:endParaRPr lang="it-IT" b="1" dirty="0" smtClean="0">
              <a:solidFill>
                <a:srgbClr val="FF0000"/>
              </a:solidFill>
            </a:endParaRPr>
          </a:p>
          <a:p>
            <a:pPr algn="ctr"/>
            <a:endParaRPr lang="it-IT" b="1" dirty="0" smtClean="0">
              <a:solidFill>
                <a:srgbClr val="FF0000"/>
              </a:solidFill>
            </a:endParaRP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COMPETENZE SOCIALI E CIVICHE</a:t>
            </a:r>
            <a:endParaRPr lang="it-IT" b="1" dirty="0" smtClean="0">
              <a:solidFill>
                <a:srgbClr val="FF0000"/>
              </a:solidFill>
            </a:endParaRP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COMUNICAZIONE LINGUA MADRE E STRANIERE</a:t>
            </a:r>
            <a:endParaRPr lang="it-IT" b="1" dirty="0" smtClean="0">
              <a:solidFill>
                <a:srgbClr val="FF0000"/>
              </a:solidFill>
            </a:endParaRP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  </a:t>
            </a:r>
          </a:p>
          <a:p>
            <a:pPr algn="ctr"/>
            <a:endParaRPr lang="it-IT" b="1" dirty="0" smtClean="0">
              <a:solidFill>
                <a:srgbClr val="FF0000"/>
              </a:solidFill>
            </a:endParaRP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 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animBg="1"/>
      <p:bldP spid="12" grpId="0" build="allAtOnce" animBg="1"/>
      <p:bldP spid="14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Circle</a:t>
            </a:r>
            <a:r>
              <a:rPr lang="it-IT" dirty="0" smtClean="0"/>
              <a:t> </a:t>
            </a:r>
            <a:r>
              <a:rPr lang="it-IT" dirty="0" err="1" smtClean="0"/>
              <a:t>time</a:t>
            </a:r>
            <a:endParaRPr lang="it-IT" dirty="0"/>
          </a:p>
        </p:txBody>
      </p:sp>
      <p:pic>
        <p:nvPicPr>
          <p:cNvPr id="4" name="Immagine 3" descr="CIRCLEFINA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9795" y="2277731"/>
            <a:ext cx="4099184" cy="30704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5" name="Rettangolo 4"/>
          <p:cNvSpPr/>
          <p:nvPr/>
        </p:nvSpPr>
        <p:spPr>
          <a:xfrm>
            <a:off x="4382482" y="1492807"/>
            <a:ext cx="3169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Educazione socio-affettiva</a:t>
            </a:r>
          </a:p>
        </p:txBody>
      </p:sp>
      <p:sp>
        <p:nvSpPr>
          <p:cNvPr id="6" name="Rettangolo 5"/>
          <p:cNvSpPr/>
          <p:nvPr/>
        </p:nvSpPr>
        <p:spPr>
          <a:xfrm>
            <a:off x="8054583" y="2368571"/>
            <a:ext cx="3552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Sviluppo della comunicazione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8081921" y="4812294"/>
            <a:ext cx="3163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Comunicazione circolante</a:t>
            </a:r>
          </a:p>
        </p:txBody>
      </p:sp>
      <p:sp>
        <p:nvSpPr>
          <p:cNvPr id="8" name="Rettangolo 7"/>
          <p:cNvSpPr/>
          <p:nvPr/>
        </p:nvSpPr>
        <p:spPr>
          <a:xfrm>
            <a:off x="1311224" y="5188550"/>
            <a:ext cx="2173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Conoscenza di sé</a:t>
            </a:r>
          </a:p>
        </p:txBody>
      </p:sp>
      <p:sp>
        <p:nvSpPr>
          <p:cNvPr id="9" name="Rettangolo 8"/>
          <p:cNvSpPr/>
          <p:nvPr/>
        </p:nvSpPr>
        <p:spPr>
          <a:xfrm>
            <a:off x="3903390" y="5974655"/>
            <a:ext cx="4729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Libera espressione delle idee e dei vissuti</a:t>
            </a:r>
          </a:p>
        </p:txBody>
      </p:sp>
      <p:sp>
        <p:nvSpPr>
          <p:cNvPr id="10" name="Rettangolo 9"/>
          <p:cNvSpPr/>
          <p:nvPr/>
        </p:nvSpPr>
        <p:spPr>
          <a:xfrm>
            <a:off x="740625" y="2509183"/>
            <a:ext cx="3733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Clima di serenità e condivisione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Canti e filastrocche</a:t>
            </a:r>
            <a:endParaRPr lang="it-IT" dirty="0"/>
          </a:p>
        </p:txBody>
      </p:sp>
      <p:pic>
        <p:nvPicPr>
          <p:cNvPr id="4" name="Immagine 3" descr="fil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22190">
            <a:off x="1968577" y="1686367"/>
            <a:ext cx="3493438" cy="4935174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7366716" y="2086378"/>
            <a:ext cx="36205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Allenamento all’ascolto</a:t>
            </a:r>
          </a:p>
        </p:txBody>
      </p:sp>
      <p:sp>
        <p:nvSpPr>
          <p:cNvPr id="6" name="Rettangolo 5"/>
          <p:cNvSpPr/>
          <p:nvPr/>
        </p:nvSpPr>
        <p:spPr>
          <a:xfrm>
            <a:off x="6295870" y="4095483"/>
            <a:ext cx="57158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Sviluppo del linguaggio (capacità e repertorio)</a:t>
            </a:r>
          </a:p>
        </p:txBody>
      </p:sp>
      <p:sp>
        <p:nvSpPr>
          <p:cNvPr id="7" name="Rettangolo 6"/>
          <p:cNvSpPr/>
          <p:nvPr/>
        </p:nvSpPr>
        <p:spPr>
          <a:xfrm>
            <a:off x="7147775" y="1558344"/>
            <a:ext cx="40834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Allenamento alla memorizzazione</a:t>
            </a:r>
          </a:p>
        </p:txBody>
      </p:sp>
      <p:sp>
        <p:nvSpPr>
          <p:cNvPr id="8" name="Rettangolo 7"/>
          <p:cNvSpPr/>
          <p:nvPr/>
        </p:nvSpPr>
        <p:spPr>
          <a:xfrm>
            <a:off x="7826149" y="4789797"/>
            <a:ext cx="2876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Sviluppo della creatività</a:t>
            </a:r>
          </a:p>
        </p:txBody>
      </p:sp>
      <p:sp>
        <p:nvSpPr>
          <p:cNvPr id="9" name="Rettangolo 8"/>
          <p:cNvSpPr/>
          <p:nvPr/>
        </p:nvSpPr>
        <p:spPr>
          <a:xfrm>
            <a:off x="8067906" y="2639026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Senso del ritmo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782876" y="3286149"/>
            <a:ext cx="52202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Potenziamento della capacità fonologica</a:t>
            </a:r>
          </a:p>
        </p:txBody>
      </p:sp>
      <p:pic>
        <p:nvPicPr>
          <p:cNvPr id="11" name="Immagine 10" descr="fil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22190">
            <a:off x="2694001" y="1277935"/>
            <a:ext cx="3493438" cy="4935174"/>
          </a:xfrm>
          <a:prstGeom prst="rect">
            <a:avLst/>
          </a:prstGeom>
        </p:spPr>
      </p:pic>
      <p:pic>
        <p:nvPicPr>
          <p:cNvPr id="12" name="Immagine 11" descr="fil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13071">
            <a:off x="2468449" y="1563255"/>
            <a:ext cx="3493438" cy="493517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sezione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82397" y="1057435"/>
            <a:ext cx="8915400" cy="3777622"/>
          </a:xfrm>
        </p:spPr>
        <p:txBody>
          <a:bodyPr/>
          <a:lstStyle/>
          <a:p>
            <a:pPr algn="just"/>
            <a:r>
              <a:rPr lang="it-IT" sz="2400" dirty="0" smtClean="0"/>
              <a:t>La sezione, è composta da 20 bambini (12 femmine e 8 maschi) ed è eterogenea. Le relazioni all'interno della sezione </a:t>
            </a:r>
            <a:r>
              <a:rPr lang="it-IT" sz="2400" dirty="0" smtClean="0"/>
              <a:t>non </a:t>
            </a:r>
            <a:r>
              <a:rPr lang="it-IT" sz="2400" dirty="0" smtClean="0"/>
              <a:t>sono sempre serene, </a:t>
            </a:r>
            <a:r>
              <a:rPr lang="it-IT" sz="2400" dirty="0" smtClean="0"/>
              <a:t>i bambini interagiscono bene tra </a:t>
            </a:r>
            <a:r>
              <a:rPr lang="it-IT" sz="2400" dirty="0" smtClean="0"/>
              <a:t>loro, ma alcuni mostrano comportamenti non adeguati, litigiosi o scarsamente motivati. </a:t>
            </a:r>
            <a:r>
              <a:rPr lang="it-IT" sz="2400" dirty="0" smtClean="0"/>
              <a:t>Fra </a:t>
            </a:r>
            <a:r>
              <a:rPr lang="it-IT" sz="2400" dirty="0" smtClean="0"/>
              <a:t>di </a:t>
            </a:r>
            <a:r>
              <a:rPr lang="it-IT" sz="2400" dirty="0" smtClean="0"/>
              <a:t>bambini uno </a:t>
            </a:r>
            <a:r>
              <a:rPr lang="it-IT" sz="2400" dirty="0" smtClean="0"/>
              <a:t>in particolare è </a:t>
            </a:r>
            <a:r>
              <a:rPr lang="it-IT" sz="2400" dirty="0" smtClean="0"/>
              <a:t>molto introverso, ha 4 anni </a:t>
            </a:r>
            <a:r>
              <a:rPr lang="it-IT" sz="2400" dirty="0" smtClean="0"/>
              <a:t>ha </a:t>
            </a:r>
            <a:r>
              <a:rPr lang="it-IT" sz="2400" dirty="0" smtClean="0"/>
              <a:t>scarsa fiducia in sé </a:t>
            </a:r>
            <a:r>
              <a:rPr lang="it-IT" sz="2400" dirty="0" smtClean="0"/>
              <a:t>stesso, possiede un lessico povero.</a:t>
            </a:r>
            <a:endParaRPr lang="it-IT" sz="2400" dirty="0" smtClean="0"/>
          </a:p>
          <a:p>
            <a:endParaRPr lang="it-IT" dirty="0"/>
          </a:p>
        </p:txBody>
      </p:sp>
      <p:pic>
        <p:nvPicPr>
          <p:cNvPr id="5" name="Immagine 4" descr="sezione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9856" y="3416881"/>
            <a:ext cx="4711185" cy="3213193"/>
          </a:xfrm>
          <a:prstGeom prst="rect">
            <a:avLst/>
          </a:prstGeom>
        </p:spPr>
      </p:pic>
      <p:pic>
        <p:nvPicPr>
          <p:cNvPr id="6" name="Immagine 5" descr="multi.jpg"/>
          <p:cNvPicPr>
            <a:picLocks noGrp="1" noChangeAspect="1"/>
          </p:cNvPicPr>
          <p:nvPr isPhoto="1"/>
        </p:nvPicPr>
        <p:blipFill>
          <a:blip r:embed="rId3">
            <a:lum/>
          </a:blip>
          <a:stretch>
            <a:fillRect/>
          </a:stretch>
        </p:blipFill>
        <p:spPr>
          <a:xfrm rot="821481">
            <a:off x="2066591" y="3934402"/>
            <a:ext cx="3688032" cy="24542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Campi di esperienza</a:t>
            </a:r>
            <a:endParaRPr lang="it-IT" dirty="0"/>
          </a:p>
        </p:txBody>
      </p:sp>
      <p:sp>
        <p:nvSpPr>
          <p:cNvPr id="9" name="Rettangolo arrotondato 8"/>
          <p:cNvSpPr/>
          <p:nvPr/>
        </p:nvSpPr>
        <p:spPr>
          <a:xfrm>
            <a:off x="1706879" y="2011680"/>
            <a:ext cx="3064153" cy="13488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IL SE’ E L’ ALTRO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7827264" y="1999488"/>
            <a:ext cx="2908376" cy="1361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I DISCORSI E LE PAROLE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1682495" y="4620768"/>
            <a:ext cx="3070827" cy="14061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IMMAGINI, SUONI E COLORI 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7936991" y="4681728"/>
            <a:ext cx="2895857" cy="13649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IL CORPO E IL MOVIMENTO</a:t>
            </a:r>
          </a:p>
        </p:txBody>
      </p:sp>
      <p:sp>
        <p:nvSpPr>
          <p:cNvPr id="7" name="Rettangolo arrotondato 6"/>
          <p:cNvSpPr/>
          <p:nvPr/>
        </p:nvSpPr>
        <p:spPr>
          <a:xfrm>
            <a:off x="4791455" y="3279648"/>
            <a:ext cx="3021481" cy="1354985"/>
          </a:xfrm>
          <a:prstGeom prst="roundRect">
            <a:avLst/>
          </a:prstGeom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smtClean="0"/>
              <a:t>LA CONOSCENZA DEL MONDO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833064" y="36653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Traguardi per lo sviluppo della competenza</a:t>
            </a:r>
            <a:endParaRPr lang="it-IT" dirty="0"/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5018954" y="1403797"/>
            <a:ext cx="5329237" cy="545420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sz="2800" dirty="0" smtClean="0"/>
              <a:t>Il bambino:</a:t>
            </a:r>
          </a:p>
          <a:p>
            <a:r>
              <a:rPr lang="it-IT" sz="2800" dirty="0" smtClean="0"/>
              <a:t>Sviluppa il senso dell’identità personale, percepisce le proprie esigenze e i propri sentimenti, sa esprimerli in modo sempre più adeguato</a:t>
            </a:r>
          </a:p>
          <a:p>
            <a:r>
              <a:rPr lang="it-IT" sz="2800" dirty="0" smtClean="0"/>
              <a:t>Riflette, si confronta, discute con gli adulti e con gli altri bambini e comincia a riconoscere la reciprocità tra chi parla e chi ascolta</a:t>
            </a:r>
          </a:p>
          <a:p>
            <a:endParaRPr lang="it-IT" sz="2800" dirty="0" smtClean="0"/>
          </a:p>
          <a:p>
            <a:r>
              <a:rPr lang="it-IT" sz="2800" dirty="0" smtClean="0"/>
              <a:t>Sperimenta rime, filastrocche, drammatizzazioni; inventa nuove parole, cerca somiglianze e analogie tra i suoni e i significati</a:t>
            </a:r>
          </a:p>
          <a:p>
            <a:r>
              <a:rPr lang="it-IT" sz="2800" dirty="0" smtClean="0"/>
              <a:t>Ragiona sulla lingua, scopre la presenza di lingue diverse, riconosce, sperimenta la pluralità dei linguaggi, si misura con creatività e fantasia</a:t>
            </a:r>
          </a:p>
          <a:p>
            <a:endParaRPr lang="it-IT" sz="2800" dirty="0" smtClean="0"/>
          </a:p>
          <a:p>
            <a:endParaRPr lang="it-IT" sz="2800" dirty="0" smtClean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 bwMode="auto">
          <a:xfrm>
            <a:off x="2090016" y="1816326"/>
            <a:ext cx="29289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it-IT" sz="2800" dirty="0">
                <a:latin typeface="Calibri" pitchFamily="34" charset="0"/>
              </a:rPr>
              <a:t>IL SE’ E L’ ALTRO</a:t>
            </a:r>
          </a:p>
          <a:p>
            <a:pPr marL="342900" indent="-342900" algn="ctr">
              <a:spcBef>
                <a:spcPct val="20000"/>
              </a:spcBef>
            </a:pPr>
            <a:endParaRPr lang="it-IT" sz="2800" dirty="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it-IT" sz="2800" dirty="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it-IT" sz="2800" dirty="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it-IT" sz="2800" dirty="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it-IT" sz="2800" dirty="0">
                <a:latin typeface="Calibri" pitchFamily="34" charset="0"/>
              </a:rPr>
              <a:t>I DISCORSI E LE PAROLE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 bwMode="auto">
          <a:xfrm>
            <a:off x="1523333" y="1107583"/>
            <a:ext cx="3071812" cy="504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it-IT" sz="28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it-IT" sz="2800" dirty="0" smtClean="0">
                <a:latin typeface="Calibri" pitchFamily="34" charset="0"/>
              </a:rPr>
              <a:t>IMMAGINI</a:t>
            </a:r>
            <a:r>
              <a:rPr lang="it-IT" sz="2800" dirty="0">
                <a:latin typeface="Calibri" pitchFamily="34" charset="0"/>
              </a:rPr>
              <a:t>, SUONI E COLORI</a:t>
            </a:r>
          </a:p>
          <a:p>
            <a:pPr marL="342900" indent="-342900">
              <a:spcBef>
                <a:spcPct val="20000"/>
              </a:spcBef>
            </a:pPr>
            <a:endParaRPr lang="it-IT" sz="28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it-IT" sz="28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it-IT" sz="28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it-IT" sz="28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it-IT" sz="2800" dirty="0" smtClean="0">
                <a:latin typeface="Calibri" pitchFamily="34" charset="0"/>
              </a:rPr>
              <a:t>IL </a:t>
            </a:r>
            <a:r>
              <a:rPr lang="it-IT" sz="2800" dirty="0">
                <a:latin typeface="Calibri" pitchFamily="34" charset="0"/>
              </a:rPr>
              <a:t>CORPO E IL MOVIMENTO</a:t>
            </a:r>
          </a:p>
          <a:p>
            <a:pPr marL="342900" indent="-342900">
              <a:spcBef>
                <a:spcPct val="20000"/>
              </a:spcBef>
            </a:pPr>
            <a:endParaRPr lang="it-IT" sz="28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it-IT" sz="28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it-IT" sz="2800" dirty="0">
              <a:latin typeface="Calibri" pitchFamily="34" charset="0"/>
            </a:endParaRPr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5033038" y="785612"/>
            <a:ext cx="6210217" cy="59295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/>
              <a:t>Il bambino</a:t>
            </a:r>
          </a:p>
          <a:p>
            <a:r>
              <a:rPr lang="it-IT" sz="2800" dirty="0" smtClean="0"/>
              <a:t>Inventa storie e sa esprimerle attraverso la drammatizzazione, il disegno, la pittura e le altre attività manipolative; utilizza materiali e strumenti, tecniche espressive e creative; esplora le potenzialità offerte dalle tecnologie</a:t>
            </a:r>
          </a:p>
          <a:p>
            <a:r>
              <a:rPr lang="it-IT" sz="2800" dirty="0" smtClean="0"/>
              <a:t>Controlla l’esecuzione del gesto, valuta il rischio, interagisce con gli altri nei giochi di movimento, nella musica, nella danza, nella comunicazione espressiva</a:t>
            </a:r>
          </a:p>
          <a:p>
            <a:endParaRPr lang="it-IT" sz="2800" dirty="0" smtClean="0"/>
          </a:p>
          <a:p>
            <a:endParaRPr lang="it-IT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</a:t>
            </a:r>
            <a:endParaRPr lang="it-IT" dirty="0"/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1093478" y="1477643"/>
            <a:ext cx="5345958" cy="2643596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dirty="0" smtClean="0"/>
              <a:t>3 – 4 ANNI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 smtClean="0"/>
              <a:t>Riconoscersi parte di un gruppo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 smtClean="0"/>
              <a:t>Memorizzare filastrocche e canti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 smtClean="0"/>
              <a:t>Cantare in gruppo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 smtClean="0"/>
              <a:t>Rispettare sé stesso e gli altri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 smtClean="0"/>
              <a:t>Utilizzare in situazione di gioco la propria voce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 smtClean="0"/>
              <a:t>Coordinare i movimenti degli arti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dirty="0" smtClean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6632615" y="1081825"/>
            <a:ext cx="5254579" cy="3197969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000" dirty="0" smtClean="0">
                <a:latin typeface="+mn-lt"/>
                <a:cs typeface="+mn-cs"/>
              </a:rPr>
              <a:t>4 - 5 </a:t>
            </a:r>
            <a:r>
              <a:rPr lang="it-IT" sz="2000" dirty="0">
                <a:latin typeface="+mn-lt"/>
                <a:cs typeface="+mn-cs"/>
              </a:rPr>
              <a:t>ANNI</a:t>
            </a:r>
          </a:p>
          <a:p>
            <a:pPr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 smtClean="0"/>
              <a:t>Favorire la comunicazione e il proprio    </a:t>
            </a:r>
          </a:p>
          <a:p>
            <a:pPr indent="-342900" fontAlgn="auto">
              <a:spcAft>
                <a:spcPts val="0"/>
              </a:spcAft>
              <a:defRPr/>
            </a:pPr>
            <a:r>
              <a:rPr lang="it-IT" sz="2000" dirty="0" smtClean="0"/>
              <a:t>     apporto personale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 smtClean="0">
                <a:latin typeface="+mn-lt"/>
                <a:cs typeface="+mn-cs"/>
              </a:rPr>
              <a:t>Rispettare e aiutare gli altri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 smtClean="0">
                <a:latin typeface="+mn-lt"/>
                <a:cs typeface="+mn-cs"/>
              </a:rPr>
              <a:t> Giocare </a:t>
            </a:r>
            <a:r>
              <a:rPr lang="it-IT" sz="2000" dirty="0">
                <a:latin typeface="+mn-lt"/>
                <a:cs typeface="+mn-cs"/>
              </a:rPr>
              <a:t>con le parole, costruire rime </a:t>
            </a:r>
            <a:r>
              <a:rPr lang="it-IT" sz="2000" dirty="0" smtClean="0">
                <a:latin typeface="+mn-lt"/>
                <a:cs typeface="+mn-cs"/>
              </a:rPr>
              <a:t>e brevi </a:t>
            </a:r>
            <a:r>
              <a:rPr lang="it-IT" sz="2000" dirty="0">
                <a:latin typeface="+mn-lt"/>
                <a:cs typeface="+mn-cs"/>
              </a:rPr>
              <a:t>filastrocche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 smtClean="0">
                <a:latin typeface="+mn-lt"/>
                <a:cs typeface="+mn-cs"/>
              </a:rPr>
              <a:t>Essere fiduciosi nelle proprie </a:t>
            </a:r>
            <a:r>
              <a:rPr lang="it-IT" sz="2000" smtClean="0">
                <a:latin typeface="+mn-lt"/>
                <a:cs typeface="+mn-cs"/>
              </a:rPr>
              <a:t>capacità espressive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 smtClean="0">
                <a:latin typeface="+mn-lt"/>
                <a:cs typeface="+mn-cs"/>
              </a:rPr>
              <a:t>Sviluppare </a:t>
            </a:r>
            <a:r>
              <a:rPr lang="it-IT" sz="2000" dirty="0">
                <a:latin typeface="+mn-lt"/>
                <a:cs typeface="+mn-cs"/>
              </a:rPr>
              <a:t>una motricità </a:t>
            </a:r>
            <a:r>
              <a:rPr lang="it-IT" sz="2000" dirty="0" smtClean="0">
                <a:latin typeface="+mn-lt"/>
                <a:cs typeface="+mn-cs"/>
              </a:rPr>
              <a:t>coordinata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dirty="0" smtClean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dirty="0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953</TotalTime>
  <Words>1104</Words>
  <Application>Microsoft Office PowerPoint</Application>
  <PresentationFormat>Personalizzato</PresentationFormat>
  <Paragraphs>145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Solstizio</vt:lpstr>
      <vt:lpstr>Concorso docenti 2012</vt:lpstr>
      <vt:lpstr>Parole chiave</vt:lpstr>
      <vt:lpstr>Circle time</vt:lpstr>
      <vt:lpstr>Canti e filastrocche</vt:lpstr>
      <vt:lpstr>La sezione</vt:lpstr>
      <vt:lpstr>Campi di esperienza</vt:lpstr>
      <vt:lpstr>Traguardi per lo sviluppo della competenza</vt:lpstr>
      <vt:lpstr>Diapositiva 8</vt:lpstr>
      <vt:lpstr>Obiettivi</vt:lpstr>
      <vt:lpstr>Diapositiva 10</vt:lpstr>
      <vt:lpstr>Attività di spinta alla motivazione </vt:lpstr>
      <vt:lpstr>Attività di allenamento cognitivo</vt:lpstr>
      <vt:lpstr>Attività di potenziamento linguistico </vt:lpstr>
      <vt:lpstr>Competenze metalinguistiche e metafonologiche PREDIZIONE DSA</vt:lpstr>
      <vt:lpstr>Verifica e valutazione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Armenise</dc:creator>
  <cp:lastModifiedBy>pc</cp:lastModifiedBy>
  <cp:revision>104</cp:revision>
  <dcterms:created xsi:type="dcterms:W3CDTF">2013-06-21T14:10:44Z</dcterms:created>
  <dcterms:modified xsi:type="dcterms:W3CDTF">2013-06-28T05:02:28Z</dcterms:modified>
</cp:coreProperties>
</file>